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7" r:id="rId2"/>
    <p:sldId id="258" r:id="rId3"/>
    <p:sldId id="259" r:id="rId4"/>
    <p:sldId id="260" r:id="rId5"/>
    <p:sldId id="261" r:id="rId6"/>
    <p:sldId id="264" r:id="rId7"/>
    <p:sldId id="265" r:id="rId8"/>
    <p:sldId id="356" r:id="rId9"/>
    <p:sldId id="357" r:id="rId10"/>
    <p:sldId id="358" r:id="rId11"/>
    <p:sldId id="359" r:id="rId12"/>
    <p:sldId id="367" r:id="rId13"/>
    <p:sldId id="368" r:id="rId14"/>
    <p:sldId id="397" r:id="rId15"/>
    <p:sldId id="398" r:id="rId16"/>
    <p:sldId id="267" r:id="rId17"/>
    <p:sldId id="304" r:id="rId18"/>
    <p:sldId id="355" r:id="rId19"/>
    <p:sldId id="354" r:id="rId20"/>
    <p:sldId id="291" r:id="rId21"/>
    <p:sldId id="360" r:id="rId22"/>
    <p:sldId id="361" r:id="rId23"/>
    <p:sldId id="382" r:id="rId24"/>
    <p:sldId id="384" r:id="rId25"/>
    <p:sldId id="385" r:id="rId26"/>
    <p:sldId id="379" r:id="rId27"/>
    <p:sldId id="381" r:id="rId28"/>
    <p:sldId id="313" r:id="rId29"/>
    <p:sldId id="314" r:id="rId30"/>
    <p:sldId id="315" r:id="rId31"/>
    <p:sldId id="316" r:id="rId32"/>
    <p:sldId id="317" r:id="rId33"/>
    <p:sldId id="363" r:id="rId34"/>
    <p:sldId id="269" r:id="rId35"/>
    <p:sldId id="376" r:id="rId36"/>
    <p:sldId id="370" r:id="rId37"/>
    <p:sldId id="372" r:id="rId38"/>
    <p:sldId id="373" r:id="rId39"/>
    <p:sldId id="374" r:id="rId40"/>
    <p:sldId id="375" r:id="rId41"/>
    <p:sldId id="365" r:id="rId42"/>
    <p:sldId id="366" r:id="rId43"/>
    <p:sldId id="386" r:id="rId44"/>
    <p:sldId id="284" r:id="rId45"/>
    <p:sldId id="387" r:id="rId46"/>
    <p:sldId id="286" r:id="rId47"/>
    <p:sldId id="285" r:id="rId48"/>
    <p:sldId id="292" r:id="rId49"/>
    <p:sldId id="294" r:id="rId50"/>
    <p:sldId id="377" r:id="rId51"/>
    <p:sldId id="296" r:id="rId52"/>
    <p:sldId id="297" r:id="rId53"/>
    <p:sldId id="322" r:id="rId54"/>
    <p:sldId id="321" r:id="rId55"/>
    <p:sldId id="299" r:id="rId56"/>
    <p:sldId id="295" r:id="rId57"/>
    <p:sldId id="300" r:id="rId58"/>
    <p:sldId id="301" r:id="rId59"/>
    <p:sldId id="302" r:id="rId60"/>
    <p:sldId id="307" r:id="rId61"/>
    <p:sldId id="308" r:id="rId62"/>
    <p:sldId id="309" r:id="rId63"/>
    <p:sldId id="310" r:id="rId64"/>
    <p:sldId id="311" r:id="rId65"/>
    <p:sldId id="380" r:id="rId66"/>
    <p:sldId id="378" r:id="rId67"/>
    <p:sldId id="364" r:id="rId68"/>
    <p:sldId id="256" r:id="rId69"/>
    <p:sldId id="388" r:id="rId70"/>
    <p:sldId id="389" r:id="rId71"/>
    <p:sldId id="276" r:id="rId72"/>
    <p:sldId id="283" r:id="rId73"/>
    <p:sldId id="278" r:id="rId74"/>
    <p:sldId id="279" r:id="rId75"/>
    <p:sldId id="282" r:id="rId76"/>
    <p:sldId id="396" r:id="rId77"/>
    <p:sldId id="273" r:id="rId78"/>
    <p:sldId id="39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4A7B"/>
    <a:srgbClr val="FF8900"/>
    <a:srgbClr val="FD8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478"/>
    <p:restoredTop sz="94631"/>
  </p:normalViewPr>
  <p:slideViewPr>
    <p:cSldViewPr snapToGrid="0" snapToObjects="1">
      <p:cViewPr>
        <p:scale>
          <a:sx n="104" d="100"/>
          <a:sy n="104" d="100"/>
        </p:scale>
        <p:origin x="144"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A4C17-02E0-454E-AC66-75308D59F90B}" type="datetimeFigureOut">
              <a:rPr lang="en-US" smtClean="0"/>
              <a:t>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98024-6EF7-4040-B0D2-0A5A1303A44C}" type="slidenum">
              <a:rPr lang="en-US" smtClean="0"/>
              <a:t>‹#›</a:t>
            </a:fld>
            <a:endParaRPr lang="en-US"/>
          </a:p>
        </p:txBody>
      </p:sp>
    </p:spTree>
    <p:extLst>
      <p:ext uri="{BB962C8B-B14F-4D97-AF65-F5344CB8AC3E}">
        <p14:creationId xmlns:p14="http://schemas.microsoft.com/office/powerpoint/2010/main" val="1406374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7062A85-621A-4417-B439-46E727A4ACED}" type="slidenum">
              <a:rPr lang="en-US" smtClean="0"/>
              <a:pPr>
                <a:defRPr/>
              </a:pPr>
              <a:t>1</a:t>
            </a:fld>
            <a:endParaRPr lang="en-US"/>
          </a:p>
        </p:txBody>
      </p:sp>
    </p:spTree>
    <p:extLst>
      <p:ext uri="{BB962C8B-B14F-4D97-AF65-F5344CB8AC3E}">
        <p14:creationId xmlns:p14="http://schemas.microsoft.com/office/powerpoint/2010/main" val="1731690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7062A85-621A-4417-B439-46E727A4ACED}" type="slidenum">
              <a:rPr lang="en-US" smtClean="0"/>
              <a:pPr>
                <a:defRPr/>
              </a:pPr>
              <a:t>20</a:t>
            </a:fld>
            <a:endParaRPr lang="en-US"/>
          </a:p>
        </p:txBody>
      </p:sp>
    </p:spTree>
    <p:extLst>
      <p:ext uri="{BB962C8B-B14F-4D97-AF65-F5344CB8AC3E}">
        <p14:creationId xmlns:p14="http://schemas.microsoft.com/office/powerpoint/2010/main" val="112612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D08A87-9A2C-5743-90B0-0B7C68297D5F}" type="slidenum">
              <a:rPr lang="en-US" smtClean="0"/>
              <a:t>70</a:t>
            </a:fld>
            <a:endParaRPr lang="en-US"/>
          </a:p>
        </p:txBody>
      </p:sp>
    </p:spTree>
    <p:extLst>
      <p:ext uri="{BB962C8B-B14F-4D97-AF65-F5344CB8AC3E}">
        <p14:creationId xmlns:p14="http://schemas.microsoft.com/office/powerpoint/2010/main" val="195104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D08A87-9A2C-5743-90B0-0B7C68297D5F}" type="slidenum">
              <a:rPr lang="en-US" smtClean="0"/>
              <a:t>73</a:t>
            </a:fld>
            <a:endParaRPr lang="en-US"/>
          </a:p>
        </p:txBody>
      </p:sp>
    </p:spTree>
    <p:extLst>
      <p:ext uri="{BB962C8B-B14F-4D97-AF65-F5344CB8AC3E}">
        <p14:creationId xmlns:p14="http://schemas.microsoft.com/office/powerpoint/2010/main" val="97018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D08A87-9A2C-5743-90B0-0B7C68297D5F}" type="slidenum">
              <a:rPr lang="en-US" smtClean="0"/>
              <a:t>74</a:t>
            </a:fld>
            <a:endParaRPr lang="en-US"/>
          </a:p>
        </p:txBody>
      </p:sp>
    </p:spTree>
    <p:extLst>
      <p:ext uri="{BB962C8B-B14F-4D97-AF65-F5344CB8AC3E}">
        <p14:creationId xmlns:p14="http://schemas.microsoft.com/office/powerpoint/2010/main" val="232224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0BB6081-268C-0E44-A740-B590EC25BB54}"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1025253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BB6081-268C-0E44-A740-B590EC25BB54}"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529571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BB6081-268C-0E44-A740-B590EC25BB54}"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1341732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BB6081-268C-0E44-A740-B590EC25BB54}"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3383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BB6081-268C-0E44-A740-B590EC25BB54}"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169731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BB6081-268C-0E44-A740-B590EC25BB54}" type="datetimeFigureOut">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1713080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BB6081-268C-0E44-A740-B590EC25BB54}" type="datetimeFigureOut">
              <a:rPr lang="en-US" smtClean="0"/>
              <a:t>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43890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BB6081-268C-0E44-A740-B590EC25BB54}" type="datetimeFigureOut">
              <a:rPr lang="en-US" smtClean="0"/>
              <a:t>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15382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BB6081-268C-0E44-A740-B590EC25BB54}" type="datetimeFigureOut">
              <a:rPr lang="en-US" smtClean="0"/>
              <a:t>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1898216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BB6081-268C-0E44-A740-B590EC25BB54}" type="datetimeFigureOut">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304411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BB6081-268C-0E44-A740-B590EC25BB54}" type="datetimeFigureOut">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9551D-5E5B-1045-8350-EE70FEDF35E4}" type="slidenum">
              <a:rPr lang="en-US" smtClean="0"/>
              <a:t>‹#›</a:t>
            </a:fld>
            <a:endParaRPr lang="en-US"/>
          </a:p>
        </p:txBody>
      </p:sp>
    </p:spTree>
    <p:extLst>
      <p:ext uri="{BB962C8B-B14F-4D97-AF65-F5344CB8AC3E}">
        <p14:creationId xmlns:p14="http://schemas.microsoft.com/office/powerpoint/2010/main" val="945041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BB6081-268C-0E44-A740-B590EC25BB54}" type="datetimeFigureOut">
              <a:rPr lang="en-US" smtClean="0"/>
              <a:t>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9551D-5E5B-1045-8350-EE70FEDF35E4}" type="slidenum">
              <a:rPr lang="en-US" smtClean="0"/>
              <a:t>‹#›</a:t>
            </a:fld>
            <a:endParaRPr lang="en-US"/>
          </a:p>
        </p:txBody>
      </p:sp>
    </p:spTree>
    <p:extLst>
      <p:ext uri="{BB962C8B-B14F-4D97-AF65-F5344CB8AC3E}">
        <p14:creationId xmlns:p14="http://schemas.microsoft.com/office/powerpoint/2010/main" val="908272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705.0700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rxiv.org/abs/1708.0683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tif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5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7.emf"/></Relationships>
</file>

<file path=ppt/slides/_rels/slide5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6.emf"/><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image" Target="../media/image70.emf"/></Relationships>
</file>

<file path=ppt/slides/_rels/slide5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69.emf"/><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emf"/></Relationships>
</file>

<file path=ppt/slides/_rels/slide62.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image" Target="../media/image79.tiff"/><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 Id="rId9" Type="http://schemas.openxmlformats.org/officeDocument/2006/relationships/image" Target="../media/image86.emf"/></Relationships>
</file>

<file path=ppt/slides/_rels/slide6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hyperlink" Target="https://datasketches.github.io/docs/Quantiles/KllSketchVsTDigest.html" TargetMode="External"/><Relationship Id="rId4" Type="http://schemas.openxmlformats.org/officeDocument/2006/relationships/hyperlink" Target="https://datasketches.github.io/docs/Quantiles/KLLSketch.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9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8.emf"/><Relationship Id="rId4" Type="http://schemas.openxmlformats.org/officeDocument/2006/relationships/image" Target="../media/image97.emf"/></Relationships>
</file>

<file path=ppt/slides/_rels/slide7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 Id="rId6" Type="http://schemas.openxmlformats.org/officeDocument/2006/relationships/image" Target="../media/image99.emf"/><Relationship Id="rId5" Type="http://schemas.openxmlformats.org/officeDocument/2006/relationships/image" Target="../media/image95.emf"/><Relationship Id="rId4" Type="http://schemas.openxmlformats.org/officeDocument/2006/relationships/image" Target="../media/image94.emf"/></Relationships>
</file>

<file path=ppt/slides/_rels/slide7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 Id="rId5" Type="http://schemas.openxmlformats.org/officeDocument/2006/relationships/image" Target="../media/image103.emf"/><Relationship Id="rId4" Type="http://schemas.openxmlformats.org/officeDocument/2006/relationships/image" Target="../media/image102.emf"/></Relationships>
</file>

<file path=ppt/slides/_rels/slide7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6.emf"/><Relationship Id="rId4" Type="http://schemas.openxmlformats.org/officeDocument/2006/relationships/image" Target="../media/image105.emf"/></Relationships>
</file>

<file path=ppt/slides/_rels/slide74.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7.emf"/><Relationship Id="rId7" Type="http://schemas.openxmlformats.org/officeDocument/2006/relationships/image" Target="../media/image11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slides/_rels/slide75.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 Id="rId5" Type="http://schemas.openxmlformats.org/officeDocument/2006/relationships/image" Target="../media/image116.emf"/><Relationship Id="rId4" Type="http://schemas.openxmlformats.org/officeDocument/2006/relationships/image" Target="../media/image115.emf"/></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2.xml"/><Relationship Id="rId5" Type="http://schemas.openxmlformats.org/officeDocument/2006/relationships/image" Target="../media/image126.emf"/><Relationship Id="rId4" Type="http://schemas.openxmlformats.org/officeDocument/2006/relationships/image" Target="../media/image125.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6"/>
          <p:cNvSpPr>
            <a:spLocks noGrp="1"/>
          </p:cNvSpPr>
          <p:nvPr>
            <p:ph type="ctrTitle"/>
          </p:nvPr>
        </p:nvSpPr>
        <p:spPr>
          <a:xfrm>
            <a:off x="175098" y="203200"/>
            <a:ext cx="11848289" cy="1811792"/>
          </a:xfrm>
        </p:spPr>
        <p:txBody>
          <a:bodyPr>
            <a:normAutofit/>
          </a:bodyPr>
          <a:lstStyle/>
          <a:p>
            <a:r>
              <a:rPr lang="en-US" dirty="0"/>
              <a:t>Mergeable Summaries and the </a:t>
            </a:r>
            <a:br>
              <a:rPr lang="en-US" dirty="0"/>
            </a:br>
            <a:r>
              <a:rPr lang="en-US" dirty="0" err="1"/>
              <a:t>DataSketches</a:t>
            </a:r>
            <a:r>
              <a:rPr lang="en-US" dirty="0"/>
              <a:t> Library</a:t>
            </a:r>
          </a:p>
        </p:txBody>
      </p:sp>
      <p:sp>
        <p:nvSpPr>
          <p:cNvPr id="5" name="Title 6"/>
          <p:cNvSpPr txBox="1">
            <a:spLocks/>
          </p:cNvSpPr>
          <p:nvPr/>
        </p:nvSpPr>
        <p:spPr>
          <a:xfrm>
            <a:off x="2431180" y="2408346"/>
            <a:ext cx="3200400" cy="9144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latin typeface="Amazon Ember" panose="020B0603020204020204" pitchFamily="34" charset="0"/>
                <a:ea typeface="Amazon Ember" panose="020B0603020204020204" pitchFamily="34" charset="0"/>
                <a:cs typeface="Amazon Ember" panose="020B0603020204020204" pitchFamily="34" charset="0"/>
              </a:rPr>
              <a:t>Edo Liberty, </a:t>
            </a:r>
          </a:p>
          <a:p>
            <a:pPr algn="l"/>
            <a:r>
              <a:rPr lang="en-US" sz="2000" dirty="0">
                <a:latin typeface="Amazon Ember" panose="020B0603020204020204" pitchFamily="34" charset="0"/>
                <a:ea typeface="Amazon Ember" panose="020B0603020204020204" pitchFamily="34" charset="0"/>
                <a:cs typeface="Amazon Ember" panose="020B0603020204020204" pitchFamily="34" charset="0"/>
              </a:rPr>
              <a:t>Director of Research</a:t>
            </a:r>
          </a:p>
          <a:p>
            <a:pPr algn="l"/>
            <a:r>
              <a:rPr lang="en-US" sz="2000" dirty="0">
                <a:latin typeface="Amazon Ember" panose="020B0603020204020204" pitchFamily="34" charset="0"/>
                <a:ea typeface="Amazon Ember" panose="020B0603020204020204" pitchFamily="34" charset="0"/>
                <a:cs typeface="Amazon Ember" panose="020B0603020204020204" pitchFamily="34" charset="0"/>
              </a:rPr>
              <a:t>Head of Amazon AI Labs</a:t>
            </a:r>
          </a:p>
        </p:txBody>
      </p:sp>
      <p:pic>
        <p:nvPicPr>
          <p:cNvPr id="7" name="Picture 6">
            <a:extLst>
              <a:ext uri="{FF2B5EF4-FFF2-40B4-BE49-F238E27FC236}">
                <a16:creationId xmlns:a16="http://schemas.microsoft.com/office/drawing/2014/main" id="{5F1FF5F0-2D41-0F48-A226-41E9E144AE05}"/>
              </a:ext>
            </a:extLst>
          </p:cNvPr>
          <p:cNvPicPr>
            <a:picLocks noChangeAspect="1"/>
          </p:cNvPicPr>
          <p:nvPr/>
        </p:nvPicPr>
        <p:blipFill>
          <a:blip r:embed="rId3"/>
          <a:stretch>
            <a:fillRect/>
          </a:stretch>
        </p:blipFill>
        <p:spPr>
          <a:xfrm>
            <a:off x="1606796" y="2408346"/>
            <a:ext cx="609599" cy="914400"/>
          </a:xfrm>
          <a:prstGeom prst="rect">
            <a:avLst/>
          </a:prstGeom>
        </p:spPr>
      </p:pic>
      <p:pic>
        <p:nvPicPr>
          <p:cNvPr id="8" name="Picture 7">
            <a:extLst>
              <a:ext uri="{FF2B5EF4-FFF2-40B4-BE49-F238E27FC236}">
                <a16:creationId xmlns:a16="http://schemas.microsoft.com/office/drawing/2014/main" id="{92712763-A021-8440-9800-692F26F24A38}"/>
              </a:ext>
            </a:extLst>
          </p:cNvPr>
          <p:cNvPicPr>
            <a:picLocks noChangeAspect="1"/>
          </p:cNvPicPr>
          <p:nvPr/>
        </p:nvPicPr>
        <p:blipFill>
          <a:blip r:embed="rId4"/>
          <a:stretch>
            <a:fillRect/>
          </a:stretch>
        </p:blipFill>
        <p:spPr>
          <a:xfrm>
            <a:off x="1568882" y="3798892"/>
            <a:ext cx="685426" cy="914400"/>
          </a:xfrm>
          <a:prstGeom prst="rect">
            <a:avLst/>
          </a:prstGeom>
        </p:spPr>
      </p:pic>
      <p:sp>
        <p:nvSpPr>
          <p:cNvPr id="9" name="TextBox 8">
            <a:extLst>
              <a:ext uri="{FF2B5EF4-FFF2-40B4-BE49-F238E27FC236}">
                <a16:creationId xmlns:a16="http://schemas.microsoft.com/office/drawing/2014/main" id="{54AA7387-E511-7740-8CDF-85E97CB6D4ED}"/>
              </a:ext>
            </a:extLst>
          </p:cNvPr>
          <p:cNvSpPr txBox="1"/>
          <p:nvPr/>
        </p:nvSpPr>
        <p:spPr>
          <a:xfrm>
            <a:off x="7217551" y="2332474"/>
            <a:ext cx="3200400" cy="914400"/>
          </a:xfrm>
          <a:prstGeom prst="rect">
            <a:avLst/>
          </a:prstGeom>
          <a:noFill/>
        </p:spPr>
        <p:txBody>
          <a:bodyPr wrap="non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Justin Thaler </a:t>
            </a:r>
          </a:p>
          <a:p>
            <a:r>
              <a:rPr lang="en-US" sz="2000" dirty="0">
                <a:latin typeface="Amazon Ember" panose="020B0603020204020204" pitchFamily="34" charset="0"/>
                <a:ea typeface="Amazon Ember" panose="020B0603020204020204" pitchFamily="34" charset="0"/>
                <a:cs typeface="Amazon Ember" panose="020B0603020204020204" pitchFamily="34" charset="0"/>
              </a:rPr>
              <a:t>Assistant Professor</a:t>
            </a:r>
          </a:p>
          <a:p>
            <a:r>
              <a:rPr lang="en-US" sz="2000" dirty="0">
                <a:latin typeface="Amazon Ember" panose="020B0603020204020204" pitchFamily="34" charset="0"/>
                <a:ea typeface="Amazon Ember" panose="020B0603020204020204" pitchFamily="34" charset="0"/>
                <a:cs typeface="Amazon Ember" panose="020B0603020204020204" pitchFamily="34" charset="0"/>
              </a:rPr>
              <a:t>Georgetown University.</a:t>
            </a:r>
          </a:p>
        </p:txBody>
      </p:sp>
      <p:sp>
        <p:nvSpPr>
          <p:cNvPr id="10" name="TextBox 9">
            <a:extLst>
              <a:ext uri="{FF2B5EF4-FFF2-40B4-BE49-F238E27FC236}">
                <a16:creationId xmlns:a16="http://schemas.microsoft.com/office/drawing/2014/main" id="{934102B6-5756-864F-92F4-E63A20E3E669}"/>
              </a:ext>
            </a:extLst>
          </p:cNvPr>
          <p:cNvSpPr txBox="1"/>
          <p:nvPr/>
        </p:nvSpPr>
        <p:spPr>
          <a:xfrm>
            <a:off x="2431180" y="3805123"/>
            <a:ext cx="3200400" cy="914400"/>
          </a:xfrm>
          <a:prstGeom prst="rect">
            <a:avLst/>
          </a:prstGeom>
          <a:noFill/>
        </p:spPr>
        <p:txBody>
          <a:bodyPr wrap="non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Lee Rhodes </a:t>
            </a:r>
          </a:p>
          <a:p>
            <a:r>
              <a:rPr lang="en-US" sz="2000" dirty="0">
                <a:latin typeface="Amazon Ember" panose="020B0603020204020204" pitchFamily="34" charset="0"/>
                <a:ea typeface="Amazon Ember" panose="020B0603020204020204" pitchFamily="34" charset="0"/>
                <a:cs typeface="Amazon Ember" panose="020B0603020204020204" pitchFamily="34" charset="0"/>
              </a:rPr>
              <a:t>Distinguished Architect</a:t>
            </a:r>
          </a:p>
          <a:p>
            <a:r>
              <a:rPr lang="en-US" sz="2000" dirty="0">
                <a:latin typeface="Amazon Ember" panose="020B0603020204020204" pitchFamily="34" charset="0"/>
                <a:ea typeface="Amazon Ember" panose="020B0603020204020204" pitchFamily="34" charset="0"/>
                <a:cs typeface="Amazon Ember" panose="020B0603020204020204" pitchFamily="34" charset="0"/>
              </a:rPr>
              <a:t>Oath, Inc.</a:t>
            </a:r>
          </a:p>
          <a:p>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2000" dirty="0"/>
          </a:p>
        </p:txBody>
      </p:sp>
      <p:sp>
        <p:nvSpPr>
          <p:cNvPr id="11" name="TextBox 10">
            <a:extLst>
              <a:ext uri="{FF2B5EF4-FFF2-40B4-BE49-F238E27FC236}">
                <a16:creationId xmlns:a16="http://schemas.microsoft.com/office/drawing/2014/main" id="{5870985C-499C-7142-928A-14004D5D67B9}"/>
              </a:ext>
            </a:extLst>
          </p:cNvPr>
          <p:cNvSpPr txBox="1"/>
          <p:nvPr/>
        </p:nvSpPr>
        <p:spPr>
          <a:xfrm>
            <a:off x="2431180" y="5159436"/>
            <a:ext cx="3200400" cy="914400"/>
          </a:xfrm>
          <a:prstGeom prst="rect">
            <a:avLst/>
          </a:prstGeom>
          <a:noFill/>
        </p:spPr>
        <p:txBody>
          <a:bodyPr wrap="non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Kevin Lang</a:t>
            </a:r>
          </a:p>
          <a:p>
            <a:r>
              <a:rPr lang="en-US" sz="2000" dirty="0">
                <a:latin typeface="Amazon Ember" panose="020B0603020204020204" pitchFamily="34" charset="0"/>
                <a:ea typeface="Amazon Ember" panose="020B0603020204020204" pitchFamily="34" charset="0"/>
                <a:cs typeface="Amazon Ember" panose="020B0603020204020204" pitchFamily="34" charset="0"/>
              </a:rPr>
              <a:t>Principal Scientist</a:t>
            </a:r>
          </a:p>
          <a:p>
            <a:r>
              <a:rPr lang="en-US" sz="2000" dirty="0">
                <a:latin typeface="Amazon Ember" panose="020B0603020204020204" pitchFamily="34" charset="0"/>
                <a:ea typeface="Amazon Ember" panose="020B0603020204020204" pitchFamily="34" charset="0"/>
                <a:cs typeface="Amazon Ember" panose="020B0603020204020204" pitchFamily="34" charset="0"/>
              </a:rPr>
              <a:t>Oath, Inc</a:t>
            </a:r>
          </a:p>
          <a:p>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Picture 12">
            <a:extLst>
              <a:ext uri="{FF2B5EF4-FFF2-40B4-BE49-F238E27FC236}">
                <a16:creationId xmlns:a16="http://schemas.microsoft.com/office/drawing/2014/main" id="{8DD9BE26-B8DB-2E4A-A2EF-B47762182F4B}"/>
              </a:ext>
            </a:extLst>
          </p:cNvPr>
          <p:cNvPicPr>
            <a:picLocks noChangeAspect="1"/>
          </p:cNvPicPr>
          <p:nvPr/>
        </p:nvPicPr>
        <p:blipFill>
          <a:blip r:embed="rId5"/>
          <a:stretch>
            <a:fillRect/>
          </a:stretch>
        </p:blipFill>
        <p:spPr>
          <a:xfrm>
            <a:off x="6472220" y="2364267"/>
            <a:ext cx="587266" cy="914400"/>
          </a:xfrm>
          <a:prstGeom prst="rect">
            <a:avLst/>
          </a:prstGeom>
        </p:spPr>
      </p:pic>
      <p:sp>
        <p:nvSpPr>
          <p:cNvPr id="14" name="Rectangle 13">
            <a:extLst>
              <a:ext uri="{FF2B5EF4-FFF2-40B4-BE49-F238E27FC236}">
                <a16:creationId xmlns:a16="http://schemas.microsoft.com/office/drawing/2014/main" id="{00B58E7E-CA44-0A47-899E-12F58080BFB5}"/>
              </a:ext>
            </a:extLst>
          </p:cNvPr>
          <p:cNvSpPr/>
          <p:nvPr/>
        </p:nvSpPr>
        <p:spPr>
          <a:xfrm>
            <a:off x="7217551" y="3798892"/>
            <a:ext cx="3200400" cy="1015663"/>
          </a:xfrm>
          <a:prstGeom prst="rect">
            <a:avLst/>
          </a:prstGeom>
        </p:spPr>
        <p:txBody>
          <a:bodyPr>
            <a:spAutoFit/>
          </a:bodyPr>
          <a:lstStyle/>
          <a:p>
            <a:r>
              <a:rPr lang="en-US" sz="2000" dirty="0" err="1">
                <a:latin typeface="Amazon Ember" panose="020B0603020204020204" pitchFamily="34" charset="0"/>
                <a:ea typeface="Amazon Ember" panose="020B0603020204020204" pitchFamily="34" charset="0"/>
                <a:cs typeface="Amazon Ember" panose="020B0603020204020204" pitchFamily="34" charset="0"/>
              </a:rPr>
              <a:t>Alaxander</a:t>
            </a:r>
            <a:r>
              <a:rPr lang="en-US" sz="2000" dirty="0">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latin typeface="Amazon Ember" panose="020B0603020204020204" pitchFamily="34" charset="0"/>
                <a:ea typeface="Amazon Ember" panose="020B0603020204020204" pitchFamily="34" charset="0"/>
                <a:cs typeface="Amazon Ember" panose="020B0603020204020204" pitchFamily="34" charset="0"/>
              </a:rPr>
              <a:t>Saydakov</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r>
              <a:rPr lang="en-US" sz="2000" dirty="0">
                <a:latin typeface="Amazon Ember" panose="020B0603020204020204" pitchFamily="34" charset="0"/>
                <a:ea typeface="Amazon Ember" panose="020B0603020204020204" pitchFamily="34" charset="0"/>
                <a:cs typeface="Amazon Ember" panose="020B0603020204020204" pitchFamily="34" charset="0"/>
              </a:rPr>
              <a:t>Senior Software Engineer</a:t>
            </a:r>
          </a:p>
          <a:p>
            <a:r>
              <a:rPr lang="en-US" sz="2000" dirty="0">
                <a:latin typeface="Amazon Ember" panose="020B0603020204020204" pitchFamily="34" charset="0"/>
                <a:ea typeface="Amazon Ember" panose="020B0603020204020204" pitchFamily="34" charset="0"/>
                <a:cs typeface="Amazon Ember" panose="020B0603020204020204" pitchFamily="34" charset="0"/>
              </a:rPr>
              <a:t>Oath, Inc</a:t>
            </a:r>
          </a:p>
        </p:txBody>
      </p:sp>
      <p:sp>
        <p:nvSpPr>
          <p:cNvPr id="15" name="Rectangle 14">
            <a:extLst>
              <a:ext uri="{FF2B5EF4-FFF2-40B4-BE49-F238E27FC236}">
                <a16:creationId xmlns:a16="http://schemas.microsoft.com/office/drawing/2014/main" id="{FF6D5DA4-4AAE-6941-8018-61D8ECBA3752}"/>
              </a:ext>
            </a:extLst>
          </p:cNvPr>
          <p:cNvSpPr/>
          <p:nvPr/>
        </p:nvSpPr>
        <p:spPr>
          <a:xfrm>
            <a:off x="7217551" y="5159436"/>
            <a:ext cx="3200400" cy="914400"/>
          </a:xfrm>
          <a:prstGeom prst="rect">
            <a:avLst/>
          </a:prstGeom>
        </p:spPr>
        <p:txBody>
          <a:bodyPr wrap="square">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Jon </a:t>
            </a:r>
            <a:r>
              <a:rPr lang="en-US" sz="2000" dirty="0" err="1">
                <a:latin typeface="Amazon Ember" panose="020B0603020204020204" pitchFamily="34" charset="0"/>
                <a:ea typeface="Amazon Ember" panose="020B0603020204020204" pitchFamily="34" charset="0"/>
                <a:cs typeface="Amazon Ember" panose="020B0603020204020204" pitchFamily="34" charset="0"/>
              </a:rPr>
              <a:t>Malkin</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r>
              <a:rPr lang="en-US" sz="2000" dirty="0">
                <a:latin typeface="Amazon Ember" panose="020B0603020204020204" pitchFamily="34" charset="0"/>
                <a:ea typeface="Amazon Ember" panose="020B0603020204020204" pitchFamily="34" charset="0"/>
                <a:cs typeface="Amazon Ember" panose="020B0603020204020204" pitchFamily="34" charset="0"/>
              </a:rPr>
              <a:t>Senior Scientist</a:t>
            </a:r>
          </a:p>
          <a:p>
            <a:r>
              <a:rPr lang="en-US" sz="2000" dirty="0">
                <a:latin typeface="Amazon Ember" panose="020B0603020204020204" pitchFamily="34" charset="0"/>
                <a:ea typeface="Amazon Ember" panose="020B0603020204020204" pitchFamily="34" charset="0"/>
                <a:cs typeface="Amazon Ember" panose="020B0603020204020204" pitchFamily="34" charset="0"/>
              </a:rPr>
              <a:t>Oath, Inc</a:t>
            </a:r>
          </a:p>
        </p:txBody>
      </p:sp>
      <p:pic>
        <p:nvPicPr>
          <p:cNvPr id="16" name="Picture 15">
            <a:extLst>
              <a:ext uri="{FF2B5EF4-FFF2-40B4-BE49-F238E27FC236}">
                <a16:creationId xmlns:a16="http://schemas.microsoft.com/office/drawing/2014/main" id="{6CEE43C7-76B7-BD4A-918E-F817F3E8546C}"/>
              </a:ext>
            </a:extLst>
          </p:cNvPr>
          <p:cNvPicPr>
            <a:picLocks noChangeAspect="1"/>
          </p:cNvPicPr>
          <p:nvPr/>
        </p:nvPicPr>
        <p:blipFill>
          <a:blip r:embed="rId6"/>
          <a:stretch>
            <a:fillRect/>
          </a:stretch>
        </p:blipFill>
        <p:spPr>
          <a:xfrm>
            <a:off x="6303151" y="3798892"/>
            <a:ext cx="914400" cy="914400"/>
          </a:xfrm>
          <a:prstGeom prst="rect">
            <a:avLst/>
          </a:prstGeom>
        </p:spPr>
      </p:pic>
      <p:pic>
        <p:nvPicPr>
          <p:cNvPr id="17" name="Picture 16">
            <a:extLst>
              <a:ext uri="{FF2B5EF4-FFF2-40B4-BE49-F238E27FC236}">
                <a16:creationId xmlns:a16="http://schemas.microsoft.com/office/drawing/2014/main" id="{1A5B91EC-E079-D049-950B-8C54881DBDDE}"/>
              </a:ext>
            </a:extLst>
          </p:cNvPr>
          <p:cNvPicPr>
            <a:picLocks noChangeAspect="1"/>
          </p:cNvPicPr>
          <p:nvPr/>
        </p:nvPicPr>
        <p:blipFill>
          <a:blip r:embed="rId7"/>
          <a:stretch>
            <a:fillRect/>
          </a:stretch>
        </p:blipFill>
        <p:spPr>
          <a:xfrm>
            <a:off x="6368155" y="5189438"/>
            <a:ext cx="784391" cy="914400"/>
          </a:xfrm>
          <a:prstGeom prst="rect">
            <a:avLst/>
          </a:prstGeom>
        </p:spPr>
      </p:pic>
      <p:pic>
        <p:nvPicPr>
          <p:cNvPr id="20" name="Picture 19">
            <a:extLst>
              <a:ext uri="{FF2B5EF4-FFF2-40B4-BE49-F238E27FC236}">
                <a16:creationId xmlns:a16="http://schemas.microsoft.com/office/drawing/2014/main" id="{D4902409-5771-6140-ADA0-C56C4C229F0E}"/>
              </a:ext>
            </a:extLst>
          </p:cNvPr>
          <p:cNvPicPr>
            <a:picLocks noChangeAspect="1"/>
          </p:cNvPicPr>
          <p:nvPr/>
        </p:nvPicPr>
        <p:blipFill>
          <a:blip r:embed="rId8"/>
          <a:stretch>
            <a:fillRect/>
          </a:stretch>
        </p:blipFill>
        <p:spPr>
          <a:xfrm>
            <a:off x="1521981" y="5189438"/>
            <a:ext cx="779228" cy="914400"/>
          </a:xfrm>
          <a:prstGeom prst="rect">
            <a:avLst/>
          </a:prstGeom>
        </p:spPr>
      </p:pic>
    </p:spTree>
    <p:extLst>
      <p:ext uri="{BB962C8B-B14F-4D97-AF65-F5344CB8AC3E}">
        <p14:creationId xmlns:p14="http://schemas.microsoft.com/office/powerpoint/2010/main" val="119040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7E09CA-EDE3-7D46-9C23-497E5CD897AF}"/>
              </a:ext>
            </a:extLst>
          </p:cNvPr>
          <p:cNvSpPr>
            <a:spLocks noGrp="1"/>
          </p:cNvSpPr>
          <p:nvPr>
            <p:ph type="title"/>
          </p:nvPr>
        </p:nvSpPr>
        <p:spPr>
          <a:xfrm>
            <a:off x="0" y="0"/>
            <a:ext cx="11643360" cy="1213567"/>
          </a:xfrm>
        </p:spPr>
        <p:txBody>
          <a:bodyPr>
            <a:normAutofit/>
          </a:bodyPr>
          <a:lstStyle/>
          <a:p>
            <a:r>
              <a:rPr lang="en-US" dirty="0"/>
              <a:t>Data Mining with Traditional Windowing</a:t>
            </a:r>
          </a:p>
        </p:txBody>
      </p:sp>
      <p:sp>
        <p:nvSpPr>
          <p:cNvPr id="6" name="Can 5">
            <a:extLst>
              <a:ext uri="{FF2B5EF4-FFF2-40B4-BE49-F238E27FC236}">
                <a16:creationId xmlns:a16="http://schemas.microsoft.com/office/drawing/2014/main" id="{480965EF-AEAF-554A-9579-6F3A265A16A3}"/>
              </a:ext>
            </a:extLst>
          </p:cNvPr>
          <p:cNvSpPr/>
          <p:nvPr/>
        </p:nvSpPr>
        <p:spPr>
          <a:xfrm>
            <a:off x="2020266" y="1649460"/>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-3 Data</a:t>
            </a:r>
          </a:p>
        </p:txBody>
      </p:sp>
      <p:sp>
        <p:nvSpPr>
          <p:cNvPr id="7" name="Can 6">
            <a:extLst>
              <a:ext uri="{FF2B5EF4-FFF2-40B4-BE49-F238E27FC236}">
                <a16:creationId xmlns:a16="http://schemas.microsoft.com/office/drawing/2014/main" id="{4104D836-BE7C-9947-AA2A-FDB08CADC815}"/>
              </a:ext>
            </a:extLst>
          </p:cNvPr>
          <p:cNvSpPr/>
          <p:nvPr/>
        </p:nvSpPr>
        <p:spPr>
          <a:xfrm>
            <a:off x="3667861" y="1649460"/>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-2</a:t>
            </a:r>
          </a:p>
          <a:p>
            <a:pPr algn="ctr"/>
            <a:r>
              <a:rPr lang="en-US" dirty="0">
                <a:solidFill>
                  <a:srgbClr val="000000"/>
                </a:solidFill>
              </a:rPr>
              <a:t>Data</a:t>
            </a:r>
          </a:p>
        </p:txBody>
      </p:sp>
      <p:sp>
        <p:nvSpPr>
          <p:cNvPr id="8" name="Can 7">
            <a:extLst>
              <a:ext uri="{FF2B5EF4-FFF2-40B4-BE49-F238E27FC236}">
                <a16:creationId xmlns:a16="http://schemas.microsoft.com/office/drawing/2014/main" id="{531C5DC5-EDEE-AB4A-B8E5-DFA01DE3ECBF}"/>
              </a:ext>
            </a:extLst>
          </p:cNvPr>
          <p:cNvSpPr/>
          <p:nvPr/>
        </p:nvSpPr>
        <p:spPr>
          <a:xfrm>
            <a:off x="5315456" y="1649460"/>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-1</a:t>
            </a:r>
          </a:p>
          <a:p>
            <a:pPr algn="ctr"/>
            <a:r>
              <a:rPr lang="en-US" dirty="0">
                <a:solidFill>
                  <a:srgbClr val="000000"/>
                </a:solidFill>
              </a:rPr>
              <a:t>Data</a:t>
            </a:r>
          </a:p>
        </p:txBody>
      </p:sp>
      <p:sp>
        <p:nvSpPr>
          <p:cNvPr id="9" name="Can 8">
            <a:extLst>
              <a:ext uri="{FF2B5EF4-FFF2-40B4-BE49-F238E27FC236}">
                <a16:creationId xmlns:a16="http://schemas.microsoft.com/office/drawing/2014/main" id="{38C9CDB8-BA28-3640-83B1-AC8CF2D7B465}"/>
              </a:ext>
            </a:extLst>
          </p:cNvPr>
          <p:cNvSpPr/>
          <p:nvPr/>
        </p:nvSpPr>
        <p:spPr>
          <a:xfrm>
            <a:off x="6963051" y="1641570"/>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0</a:t>
            </a:r>
          </a:p>
          <a:p>
            <a:pPr algn="ctr"/>
            <a:r>
              <a:rPr lang="en-US" dirty="0">
                <a:solidFill>
                  <a:srgbClr val="000000"/>
                </a:solidFill>
              </a:rPr>
              <a:t>Data</a:t>
            </a:r>
          </a:p>
        </p:txBody>
      </p:sp>
      <p:sp>
        <p:nvSpPr>
          <p:cNvPr id="10" name="Can 9">
            <a:extLst>
              <a:ext uri="{FF2B5EF4-FFF2-40B4-BE49-F238E27FC236}">
                <a16:creationId xmlns:a16="http://schemas.microsoft.com/office/drawing/2014/main" id="{2DA82EA4-02DF-1543-AD89-716EE471DD66}"/>
              </a:ext>
            </a:extLst>
          </p:cNvPr>
          <p:cNvSpPr/>
          <p:nvPr/>
        </p:nvSpPr>
        <p:spPr>
          <a:xfrm>
            <a:off x="372671" y="1651726"/>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-4</a:t>
            </a:r>
          </a:p>
          <a:p>
            <a:pPr algn="ctr"/>
            <a:r>
              <a:rPr lang="en-US" dirty="0">
                <a:solidFill>
                  <a:srgbClr val="000000"/>
                </a:solidFill>
              </a:rPr>
              <a:t>Data</a:t>
            </a:r>
          </a:p>
        </p:txBody>
      </p:sp>
      <p:sp>
        <p:nvSpPr>
          <p:cNvPr id="11" name="Rectangle 10">
            <a:extLst>
              <a:ext uri="{FF2B5EF4-FFF2-40B4-BE49-F238E27FC236}">
                <a16:creationId xmlns:a16="http://schemas.microsoft.com/office/drawing/2014/main" id="{1300AEA4-4C56-3A48-8EEA-5108801CD8FD}"/>
              </a:ext>
            </a:extLst>
          </p:cNvPr>
          <p:cNvSpPr/>
          <p:nvPr/>
        </p:nvSpPr>
        <p:spPr>
          <a:xfrm>
            <a:off x="6963051" y="4361150"/>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0</a:t>
            </a:r>
          </a:p>
          <a:p>
            <a:pPr algn="ctr"/>
            <a:r>
              <a:rPr lang="en-US" dirty="0">
                <a:solidFill>
                  <a:schemeClr val="tx1"/>
                </a:solidFill>
              </a:rPr>
              <a:t>Model</a:t>
            </a:r>
          </a:p>
        </p:txBody>
      </p:sp>
      <p:sp>
        <p:nvSpPr>
          <p:cNvPr id="12" name="Rectangle 11">
            <a:extLst>
              <a:ext uri="{FF2B5EF4-FFF2-40B4-BE49-F238E27FC236}">
                <a16:creationId xmlns:a16="http://schemas.microsoft.com/office/drawing/2014/main" id="{E4E2A86B-6962-B84D-ABFB-7E03429B08D6}"/>
              </a:ext>
            </a:extLst>
          </p:cNvPr>
          <p:cNvSpPr/>
          <p:nvPr/>
        </p:nvSpPr>
        <p:spPr>
          <a:xfrm>
            <a:off x="5315456" y="4360888"/>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-1</a:t>
            </a:r>
          </a:p>
          <a:p>
            <a:pPr algn="ctr"/>
            <a:r>
              <a:rPr lang="en-US" dirty="0">
                <a:solidFill>
                  <a:schemeClr val="tx1"/>
                </a:solidFill>
              </a:rPr>
              <a:t>Model</a:t>
            </a:r>
          </a:p>
        </p:txBody>
      </p:sp>
      <p:sp>
        <p:nvSpPr>
          <p:cNvPr id="13" name="Rectangle 12">
            <a:extLst>
              <a:ext uri="{FF2B5EF4-FFF2-40B4-BE49-F238E27FC236}">
                <a16:creationId xmlns:a16="http://schemas.microsoft.com/office/drawing/2014/main" id="{6485B297-E5B5-7A42-B598-230CFEF0AAE2}"/>
              </a:ext>
            </a:extLst>
          </p:cNvPr>
          <p:cNvSpPr/>
          <p:nvPr/>
        </p:nvSpPr>
        <p:spPr>
          <a:xfrm>
            <a:off x="3667861" y="4360888"/>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-2</a:t>
            </a:r>
          </a:p>
          <a:p>
            <a:pPr algn="ctr"/>
            <a:r>
              <a:rPr lang="en-US" dirty="0">
                <a:solidFill>
                  <a:schemeClr val="tx1"/>
                </a:solidFill>
              </a:rPr>
              <a:t>Model</a:t>
            </a:r>
          </a:p>
        </p:txBody>
      </p:sp>
      <p:sp>
        <p:nvSpPr>
          <p:cNvPr id="14" name="Rectangle 13">
            <a:extLst>
              <a:ext uri="{FF2B5EF4-FFF2-40B4-BE49-F238E27FC236}">
                <a16:creationId xmlns:a16="http://schemas.microsoft.com/office/drawing/2014/main" id="{F48AA806-4FCE-0548-BED9-1EA5E5EA66C9}"/>
              </a:ext>
            </a:extLst>
          </p:cNvPr>
          <p:cNvSpPr/>
          <p:nvPr/>
        </p:nvSpPr>
        <p:spPr>
          <a:xfrm>
            <a:off x="2020266" y="4360888"/>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-3</a:t>
            </a:r>
          </a:p>
          <a:p>
            <a:pPr algn="ctr"/>
            <a:r>
              <a:rPr lang="en-US" dirty="0">
                <a:solidFill>
                  <a:schemeClr val="tx1"/>
                </a:solidFill>
              </a:rPr>
              <a:t>Model</a:t>
            </a:r>
          </a:p>
        </p:txBody>
      </p:sp>
      <p:sp>
        <p:nvSpPr>
          <p:cNvPr id="15" name="Rectangle 14">
            <a:extLst>
              <a:ext uri="{FF2B5EF4-FFF2-40B4-BE49-F238E27FC236}">
                <a16:creationId xmlns:a16="http://schemas.microsoft.com/office/drawing/2014/main" id="{E11EABAC-D25F-5048-83B2-7DD065A6A026}"/>
              </a:ext>
            </a:extLst>
          </p:cNvPr>
          <p:cNvSpPr/>
          <p:nvPr/>
        </p:nvSpPr>
        <p:spPr>
          <a:xfrm>
            <a:off x="372671" y="4360888"/>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-4</a:t>
            </a:r>
          </a:p>
          <a:p>
            <a:pPr algn="ctr"/>
            <a:r>
              <a:rPr lang="en-US" dirty="0">
                <a:solidFill>
                  <a:schemeClr val="tx1"/>
                </a:solidFill>
              </a:rPr>
              <a:t>Model</a:t>
            </a:r>
          </a:p>
        </p:txBody>
      </p:sp>
      <p:cxnSp>
        <p:nvCxnSpPr>
          <p:cNvPr id="19" name="Curved Connector 18">
            <a:extLst>
              <a:ext uri="{FF2B5EF4-FFF2-40B4-BE49-F238E27FC236}">
                <a16:creationId xmlns:a16="http://schemas.microsoft.com/office/drawing/2014/main" id="{7A0B2D91-0AD1-C74E-8530-C693B147FB6A}"/>
              </a:ext>
            </a:extLst>
          </p:cNvPr>
          <p:cNvCxnSpPr>
            <a:cxnSpLocks/>
            <a:stCxn id="9" idx="3"/>
            <a:endCxn id="11" idx="0"/>
          </p:cNvCxnSpPr>
          <p:nvPr/>
        </p:nvCxnSpPr>
        <p:spPr>
          <a:xfrm rot="5400000">
            <a:off x="6471941" y="3367120"/>
            <a:ext cx="1988060" cy="1270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2B84732-1A18-3D45-BD9A-E52C5BCEF899}"/>
              </a:ext>
            </a:extLst>
          </p:cNvPr>
          <p:cNvCxnSpPr>
            <a:cxnSpLocks/>
            <a:stCxn id="8" idx="3"/>
            <a:endCxn id="11" idx="0"/>
          </p:cNvCxnSpPr>
          <p:nvPr/>
        </p:nvCxnSpPr>
        <p:spPr>
          <a:xfrm rot="16200000" flipH="1">
            <a:off x="5652088" y="2547267"/>
            <a:ext cx="1980170" cy="1647595"/>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F88CA8BC-4066-1843-B2B2-3C1A3FDC7028}"/>
              </a:ext>
            </a:extLst>
          </p:cNvPr>
          <p:cNvCxnSpPr>
            <a:cxnSpLocks/>
            <a:stCxn id="7" idx="3"/>
            <a:endCxn id="11" idx="0"/>
          </p:cNvCxnSpPr>
          <p:nvPr/>
        </p:nvCxnSpPr>
        <p:spPr>
          <a:xfrm rot="16200000" flipH="1">
            <a:off x="4828291" y="1723470"/>
            <a:ext cx="1980170" cy="329519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4592D49C-5C25-BD4D-872D-F0E40D423F42}"/>
              </a:ext>
            </a:extLst>
          </p:cNvPr>
          <p:cNvCxnSpPr>
            <a:cxnSpLocks/>
          </p:cNvCxnSpPr>
          <p:nvPr/>
        </p:nvCxnSpPr>
        <p:spPr>
          <a:xfrm rot="5400000">
            <a:off x="4801254" y="3350117"/>
            <a:ext cx="2008842" cy="1270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85D6C18C-793B-904F-9B22-CBF4E407B090}"/>
              </a:ext>
            </a:extLst>
          </p:cNvPr>
          <p:cNvCxnSpPr>
            <a:cxnSpLocks/>
          </p:cNvCxnSpPr>
          <p:nvPr/>
        </p:nvCxnSpPr>
        <p:spPr>
          <a:xfrm rot="16200000" flipH="1">
            <a:off x="3981401" y="2530264"/>
            <a:ext cx="2000952" cy="1647595"/>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ED89DF01-1459-C147-A68B-18BDD16A3F21}"/>
              </a:ext>
            </a:extLst>
          </p:cNvPr>
          <p:cNvCxnSpPr>
            <a:cxnSpLocks/>
          </p:cNvCxnSpPr>
          <p:nvPr/>
        </p:nvCxnSpPr>
        <p:spPr>
          <a:xfrm rot="16200000" flipH="1">
            <a:off x="3157604" y="1706467"/>
            <a:ext cx="2000952" cy="329519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243F049-3E90-2144-9726-1B9BCC6FD7BF}"/>
              </a:ext>
            </a:extLst>
          </p:cNvPr>
          <p:cNvCxnSpPr>
            <a:cxnSpLocks/>
          </p:cNvCxnSpPr>
          <p:nvPr/>
        </p:nvCxnSpPr>
        <p:spPr>
          <a:xfrm rot="5400000">
            <a:off x="3153659" y="3343767"/>
            <a:ext cx="2008842" cy="1270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8609710F-447C-E248-ABD2-9DC995DEF63D}"/>
              </a:ext>
            </a:extLst>
          </p:cNvPr>
          <p:cNvCxnSpPr>
            <a:cxnSpLocks/>
          </p:cNvCxnSpPr>
          <p:nvPr/>
        </p:nvCxnSpPr>
        <p:spPr>
          <a:xfrm rot="16200000" flipH="1">
            <a:off x="2333806" y="2523914"/>
            <a:ext cx="2000952" cy="1647595"/>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E1B27617-E905-A147-B55A-2E4BFB6E3ACF}"/>
              </a:ext>
            </a:extLst>
          </p:cNvPr>
          <p:cNvCxnSpPr>
            <a:cxnSpLocks/>
          </p:cNvCxnSpPr>
          <p:nvPr/>
        </p:nvCxnSpPr>
        <p:spPr>
          <a:xfrm rot="16200000" flipH="1">
            <a:off x="1510009" y="1700117"/>
            <a:ext cx="2000952" cy="329519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CE41A09A-C52C-E840-9E91-49E072BDED72}"/>
              </a:ext>
            </a:extLst>
          </p:cNvPr>
          <p:cNvCxnSpPr>
            <a:cxnSpLocks/>
            <a:endCxn id="14" idx="0"/>
          </p:cNvCxnSpPr>
          <p:nvPr/>
        </p:nvCxnSpPr>
        <p:spPr>
          <a:xfrm rot="16200000" flipH="1">
            <a:off x="1533593" y="3371295"/>
            <a:ext cx="1966482" cy="1270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FF3E794C-EBCB-A644-BC93-1F19BAB4A5FF}"/>
              </a:ext>
            </a:extLst>
          </p:cNvPr>
          <p:cNvCxnSpPr>
            <a:cxnSpLocks/>
            <a:endCxn id="14" idx="0"/>
          </p:cNvCxnSpPr>
          <p:nvPr/>
        </p:nvCxnSpPr>
        <p:spPr>
          <a:xfrm rot="16200000" flipH="1">
            <a:off x="707390" y="2545092"/>
            <a:ext cx="1964942" cy="166665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55380D76-8DBE-5540-9850-10C237205CB1}"/>
              </a:ext>
            </a:extLst>
          </p:cNvPr>
          <p:cNvCxnSpPr>
            <a:cxnSpLocks/>
            <a:endCxn id="15" idx="0"/>
          </p:cNvCxnSpPr>
          <p:nvPr/>
        </p:nvCxnSpPr>
        <p:spPr>
          <a:xfrm rot="16200000" flipH="1">
            <a:off x="-129493" y="3355804"/>
            <a:ext cx="1988522" cy="21646"/>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931972E6-AAD3-004A-BCCD-26BD19A271C1}"/>
              </a:ext>
            </a:extLst>
          </p:cNvPr>
          <p:cNvCxnSpPr>
            <a:cxnSpLocks/>
            <a:endCxn id="15" idx="0"/>
          </p:cNvCxnSpPr>
          <p:nvPr/>
        </p:nvCxnSpPr>
        <p:spPr>
          <a:xfrm rot="16200000" flipH="1">
            <a:off x="-955696" y="2529601"/>
            <a:ext cx="1986982" cy="167559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34C213E3-0C1B-2543-8CF1-CA78060D290D}"/>
              </a:ext>
            </a:extLst>
          </p:cNvPr>
          <p:cNvCxnSpPr>
            <a:cxnSpLocks/>
            <a:endCxn id="15" idx="0"/>
          </p:cNvCxnSpPr>
          <p:nvPr/>
        </p:nvCxnSpPr>
        <p:spPr>
          <a:xfrm>
            <a:off x="-2447595" y="2373906"/>
            <a:ext cx="3323186" cy="198698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61F6E05-E477-F048-9761-AE18A8C7133D}"/>
              </a:ext>
            </a:extLst>
          </p:cNvPr>
          <p:cNvSpPr txBox="1"/>
          <p:nvPr/>
        </p:nvSpPr>
        <p:spPr>
          <a:xfrm>
            <a:off x="1640636" y="5919647"/>
            <a:ext cx="9203160" cy="492443"/>
          </a:xfrm>
          <a:prstGeom prst="rect">
            <a:avLst/>
          </a:prstGeom>
          <a:noFill/>
        </p:spPr>
        <p:txBody>
          <a:bodyPr wrap="none" rtlCol="0">
            <a:spAutoFit/>
          </a:bodyPr>
          <a:lstStyle/>
          <a:p>
            <a:r>
              <a:rPr lang="en-US" sz="2600" dirty="0"/>
              <a:t>Every dataset is processed 3 times for a model consisting of 3 days</a:t>
            </a:r>
          </a:p>
        </p:txBody>
      </p:sp>
      <p:cxnSp>
        <p:nvCxnSpPr>
          <p:cNvPr id="29" name="Curved Connector 28">
            <a:extLst>
              <a:ext uri="{FF2B5EF4-FFF2-40B4-BE49-F238E27FC236}">
                <a16:creationId xmlns:a16="http://schemas.microsoft.com/office/drawing/2014/main" id="{AF93A571-7CD9-1E4B-B8E9-FAE1B422EF1E}"/>
              </a:ext>
            </a:extLst>
          </p:cNvPr>
          <p:cNvCxnSpPr>
            <a:cxnSpLocks/>
          </p:cNvCxnSpPr>
          <p:nvPr/>
        </p:nvCxnSpPr>
        <p:spPr>
          <a:xfrm rot="16200000" flipH="1">
            <a:off x="-131884" y="1731747"/>
            <a:ext cx="2000952" cy="329519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901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7E09CA-EDE3-7D46-9C23-497E5CD897AF}"/>
              </a:ext>
            </a:extLst>
          </p:cNvPr>
          <p:cNvSpPr>
            <a:spLocks noGrp="1"/>
          </p:cNvSpPr>
          <p:nvPr>
            <p:ph type="title"/>
          </p:nvPr>
        </p:nvSpPr>
        <p:spPr>
          <a:xfrm>
            <a:off x="0" y="0"/>
            <a:ext cx="11643360" cy="1213567"/>
          </a:xfrm>
        </p:spPr>
        <p:txBody>
          <a:bodyPr>
            <a:normAutofit/>
          </a:bodyPr>
          <a:lstStyle/>
          <a:p>
            <a:r>
              <a:rPr lang="en-US" dirty="0"/>
              <a:t>Data Mining with Mergeable Summaries</a:t>
            </a:r>
          </a:p>
        </p:txBody>
      </p:sp>
      <p:sp>
        <p:nvSpPr>
          <p:cNvPr id="6" name="Can 5">
            <a:extLst>
              <a:ext uri="{FF2B5EF4-FFF2-40B4-BE49-F238E27FC236}">
                <a16:creationId xmlns:a16="http://schemas.microsoft.com/office/drawing/2014/main" id="{480965EF-AEAF-554A-9579-6F3A265A16A3}"/>
              </a:ext>
            </a:extLst>
          </p:cNvPr>
          <p:cNvSpPr/>
          <p:nvPr/>
        </p:nvSpPr>
        <p:spPr>
          <a:xfrm>
            <a:off x="2020266" y="1649460"/>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-3 Data</a:t>
            </a:r>
          </a:p>
        </p:txBody>
      </p:sp>
      <p:sp>
        <p:nvSpPr>
          <p:cNvPr id="7" name="Can 6">
            <a:extLst>
              <a:ext uri="{FF2B5EF4-FFF2-40B4-BE49-F238E27FC236}">
                <a16:creationId xmlns:a16="http://schemas.microsoft.com/office/drawing/2014/main" id="{4104D836-BE7C-9947-AA2A-FDB08CADC815}"/>
              </a:ext>
            </a:extLst>
          </p:cNvPr>
          <p:cNvSpPr/>
          <p:nvPr/>
        </p:nvSpPr>
        <p:spPr>
          <a:xfrm>
            <a:off x="3667861" y="1649460"/>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-2</a:t>
            </a:r>
          </a:p>
          <a:p>
            <a:pPr algn="ctr"/>
            <a:r>
              <a:rPr lang="en-US" dirty="0">
                <a:solidFill>
                  <a:srgbClr val="000000"/>
                </a:solidFill>
              </a:rPr>
              <a:t>Data</a:t>
            </a:r>
          </a:p>
        </p:txBody>
      </p:sp>
      <p:sp>
        <p:nvSpPr>
          <p:cNvPr id="8" name="Can 7">
            <a:extLst>
              <a:ext uri="{FF2B5EF4-FFF2-40B4-BE49-F238E27FC236}">
                <a16:creationId xmlns:a16="http://schemas.microsoft.com/office/drawing/2014/main" id="{531C5DC5-EDEE-AB4A-B8E5-DFA01DE3ECBF}"/>
              </a:ext>
            </a:extLst>
          </p:cNvPr>
          <p:cNvSpPr/>
          <p:nvPr/>
        </p:nvSpPr>
        <p:spPr>
          <a:xfrm>
            <a:off x="5315456" y="1649460"/>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-1</a:t>
            </a:r>
          </a:p>
          <a:p>
            <a:pPr algn="ctr"/>
            <a:r>
              <a:rPr lang="en-US" dirty="0">
                <a:solidFill>
                  <a:srgbClr val="000000"/>
                </a:solidFill>
              </a:rPr>
              <a:t>Data</a:t>
            </a:r>
          </a:p>
        </p:txBody>
      </p:sp>
      <p:sp>
        <p:nvSpPr>
          <p:cNvPr id="9" name="Can 8">
            <a:extLst>
              <a:ext uri="{FF2B5EF4-FFF2-40B4-BE49-F238E27FC236}">
                <a16:creationId xmlns:a16="http://schemas.microsoft.com/office/drawing/2014/main" id="{38C9CDB8-BA28-3640-83B1-AC8CF2D7B465}"/>
              </a:ext>
            </a:extLst>
          </p:cNvPr>
          <p:cNvSpPr/>
          <p:nvPr/>
        </p:nvSpPr>
        <p:spPr>
          <a:xfrm>
            <a:off x="6963051" y="1641570"/>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0</a:t>
            </a:r>
          </a:p>
          <a:p>
            <a:pPr algn="ctr"/>
            <a:r>
              <a:rPr lang="en-US" dirty="0">
                <a:solidFill>
                  <a:srgbClr val="000000"/>
                </a:solidFill>
              </a:rPr>
              <a:t>Data</a:t>
            </a:r>
          </a:p>
        </p:txBody>
      </p:sp>
      <p:sp>
        <p:nvSpPr>
          <p:cNvPr id="10" name="Can 9">
            <a:extLst>
              <a:ext uri="{FF2B5EF4-FFF2-40B4-BE49-F238E27FC236}">
                <a16:creationId xmlns:a16="http://schemas.microsoft.com/office/drawing/2014/main" id="{2DA82EA4-02DF-1543-AD89-716EE471DD66}"/>
              </a:ext>
            </a:extLst>
          </p:cNvPr>
          <p:cNvSpPr/>
          <p:nvPr/>
        </p:nvSpPr>
        <p:spPr>
          <a:xfrm>
            <a:off x="372671" y="1651726"/>
            <a:ext cx="1005840" cy="731520"/>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Day -4</a:t>
            </a:r>
          </a:p>
          <a:p>
            <a:pPr algn="ctr"/>
            <a:r>
              <a:rPr lang="en-US" dirty="0">
                <a:solidFill>
                  <a:srgbClr val="000000"/>
                </a:solidFill>
              </a:rPr>
              <a:t>Data</a:t>
            </a:r>
          </a:p>
        </p:txBody>
      </p:sp>
      <p:sp>
        <p:nvSpPr>
          <p:cNvPr id="11" name="Rectangle 10">
            <a:extLst>
              <a:ext uri="{FF2B5EF4-FFF2-40B4-BE49-F238E27FC236}">
                <a16:creationId xmlns:a16="http://schemas.microsoft.com/office/drawing/2014/main" id="{1300AEA4-4C56-3A48-8EEA-5108801CD8FD}"/>
              </a:ext>
            </a:extLst>
          </p:cNvPr>
          <p:cNvSpPr/>
          <p:nvPr/>
        </p:nvSpPr>
        <p:spPr>
          <a:xfrm>
            <a:off x="6956703" y="4354538"/>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0</a:t>
            </a:r>
          </a:p>
          <a:p>
            <a:pPr algn="ctr"/>
            <a:r>
              <a:rPr lang="en-US" dirty="0">
                <a:solidFill>
                  <a:schemeClr val="tx1"/>
                </a:solidFill>
              </a:rPr>
              <a:t>Model</a:t>
            </a:r>
          </a:p>
        </p:txBody>
      </p:sp>
      <p:sp>
        <p:nvSpPr>
          <p:cNvPr id="12" name="Rectangle 11">
            <a:extLst>
              <a:ext uri="{FF2B5EF4-FFF2-40B4-BE49-F238E27FC236}">
                <a16:creationId xmlns:a16="http://schemas.microsoft.com/office/drawing/2014/main" id="{E4E2A86B-6962-B84D-ABFB-7E03429B08D6}"/>
              </a:ext>
            </a:extLst>
          </p:cNvPr>
          <p:cNvSpPr/>
          <p:nvPr/>
        </p:nvSpPr>
        <p:spPr>
          <a:xfrm>
            <a:off x="5315456" y="4360888"/>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-1</a:t>
            </a:r>
          </a:p>
          <a:p>
            <a:pPr algn="ctr"/>
            <a:r>
              <a:rPr lang="en-US" dirty="0">
                <a:solidFill>
                  <a:schemeClr val="tx1"/>
                </a:solidFill>
              </a:rPr>
              <a:t>Model</a:t>
            </a:r>
          </a:p>
        </p:txBody>
      </p:sp>
      <p:sp>
        <p:nvSpPr>
          <p:cNvPr id="13" name="Rectangle 12">
            <a:extLst>
              <a:ext uri="{FF2B5EF4-FFF2-40B4-BE49-F238E27FC236}">
                <a16:creationId xmlns:a16="http://schemas.microsoft.com/office/drawing/2014/main" id="{6485B297-E5B5-7A42-B598-230CFEF0AAE2}"/>
              </a:ext>
            </a:extLst>
          </p:cNvPr>
          <p:cNvSpPr/>
          <p:nvPr/>
        </p:nvSpPr>
        <p:spPr>
          <a:xfrm>
            <a:off x="3667861" y="4360888"/>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-2</a:t>
            </a:r>
          </a:p>
          <a:p>
            <a:pPr algn="ctr"/>
            <a:r>
              <a:rPr lang="en-US" dirty="0">
                <a:solidFill>
                  <a:schemeClr val="tx1"/>
                </a:solidFill>
              </a:rPr>
              <a:t>Model</a:t>
            </a:r>
          </a:p>
        </p:txBody>
      </p:sp>
      <p:sp>
        <p:nvSpPr>
          <p:cNvPr id="14" name="Rectangle 13">
            <a:extLst>
              <a:ext uri="{FF2B5EF4-FFF2-40B4-BE49-F238E27FC236}">
                <a16:creationId xmlns:a16="http://schemas.microsoft.com/office/drawing/2014/main" id="{F48AA806-4FCE-0548-BED9-1EA5E5EA66C9}"/>
              </a:ext>
            </a:extLst>
          </p:cNvPr>
          <p:cNvSpPr/>
          <p:nvPr/>
        </p:nvSpPr>
        <p:spPr>
          <a:xfrm>
            <a:off x="2020266" y="4360888"/>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-3</a:t>
            </a:r>
          </a:p>
          <a:p>
            <a:pPr algn="ctr"/>
            <a:r>
              <a:rPr lang="en-US" dirty="0">
                <a:solidFill>
                  <a:schemeClr val="tx1"/>
                </a:solidFill>
              </a:rPr>
              <a:t>Model</a:t>
            </a:r>
          </a:p>
        </p:txBody>
      </p:sp>
      <p:sp>
        <p:nvSpPr>
          <p:cNvPr id="15" name="Rectangle 14">
            <a:extLst>
              <a:ext uri="{FF2B5EF4-FFF2-40B4-BE49-F238E27FC236}">
                <a16:creationId xmlns:a16="http://schemas.microsoft.com/office/drawing/2014/main" id="{E11EABAC-D25F-5048-83B2-7DD065A6A026}"/>
              </a:ext>
            </a:extLst>
          </p:cNvPr>
          <p:cNvSpPr/>
          <p:nvPr/>
        </p:nvSpPr>
        <p:spPr>
          <a:xfrm>
            <a:off x="372671" y="4360888"/>
            <a:ext cx="1005840" cy="7315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-4</a:t>
            </a:r>
          </a:p>
          <a:p>
            <a:pPr algn="ctr"/>
            <a:r>
              <a:rPr lang="en-US" dirty="0">
                <a:solidFill>
                  <a:schemeClr val="tx1"/>
                </a:solidFill>
              </a:rPr>
              <a:t>Model</a:t>
            </a:r>
          </a:p>
        </p:txBody>
      </p:sp>
      <p:cxnSp>
        <p:nvCxnSpPr>
          <p:cNvPr id="19" name="Curved Connector 18">
            <a:extLst>
              <a:ext uri="{FF2B5EF4-FFF2-40B4-BE49-F238E27FC236}">
                <a16:creationId xmlns:a16="http://schemas.microsoft.com/office/drawing/2014/main" id="{7A0B2D91-0AD1-C74E-8530-C693B147FB6A}"/>
              </a:ext>
            </a:extLst>
          </p:cNvPr>
          <p:cNvCxnSpPr>
            <a:cxnSpLocks/>
            <a:stCxn id="9" idx="3"/>
            <a:endCxn id="11" idx="0"/>
          </p:cNvCxnSpPr>
          <p:nvPr/>
        </p:nvCxnSpPr>
        <p:spPr>
          <a:xfrm rot="5400000">
            <a:off x="6472073" y="3360640"/>
            <a:ext cx="1981448" cy="63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4592D49C-5C25-BD4D-872D-F0E40D423F42}"/>
              </a:ext>
            </a:extLst>
          </p:cNvPr>
          <p:cNvCxnSpPr>
            <a:cxnSpLocks/>
          </p:cNvCxnSpPr>
          <p:nvPr/>
        </p:nvCxnSpPr>
        <p:spPr>
          <a:xfrm rot="5400000">
            <a:off x="4801254" y="3350117"/>
            <a:ext cx="2008842" cy="1270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243F049-3E90-2144-9726-1B9BCC6FD7BF}"/>
              </a:ext>
            </a:extLst>
          </p:cNvPr>
          <p:cNvCxnSpPr>
            <a:cxnSpLocks/>
          </p:cNvCxnSpPr>
          <p:nvPr/>
        </p:nvCxnSpPr>
        <p:spPr>
          <a:xfrm rot="5400000">
            <a:off x="3153659" y="3343767"/>
            <a:ext cx="2008842" cy="1270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CE41A09A-C52C-E840-9E91-49E072BDED72}"/>
              </a:ext>
            </a:extLst>
          </p:cNvPr>
          <p:cNvCxnSpPr>
            <a:cxnSpLocks/>
            <a:endCxn id="14" idx="0"/>
          </p:cNvCxnSpPr>
          <p:nvPr/>
        </p:nvCxnSpPr>
        <p:spPr>
          <a:xfrm rot="16200000" flipH="1">
            <a:off x="1533593" y="3371295"/>
            <a:ext cx="1966482" cy="1270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55380D76-8DBE-5540-9850-10C237205CB1}"/>
              </a:ext>
            </a:extLst>
          </p:cNvPr>
          <p:cNvCxnSpPr>
            <a:cxnSpLocks/>
          </p:cNvCxnSpPr>
          <p:nvPr/>
        </p:nvCxnSpPr>
        <p:spPr>
          <a:xfrm rot="5400000">
            <a:off x="-156826" y="3370437"/>
            <a:ext cx="2008842" cy="1270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61F6E05-E477-F048-9761-AE18A8C7133D}"/>
              </a:ext>
            </a:extLst>
          </p:cNvPr>
          <p:cNvSpPr txBox="1"/>
          <p:nvPr/>
        </p:nvSpPr>
        <p:spPr>
          <a:xfrm>
            <a:off x="1640636" y="5919647"/>
            <a:ext cx="10355271" cy="492443"/>
          </a:xfrm>
          <a:prstGeom prst="rect">
            <a:avLst/>
          </a:prstGeom>
          <a:noFill/>
        </p:spPr>
        <p:txBody>
          <a:bodyPr wrap="none" rtlCol="0">
            <a:spAutoFit/>
          </a:bodyPr>
          <a:lstStyle/>
          <a:p>
            <a:r>
              <a:rPr lang="en-US" sz="2600" dirty="0"/>
              <a:t>Every dataset is processed </a:t>
            </a:r>
            <a:r>
              <a:rPr lang="en-US" sz="2600" u="sng" dirty="0"/>
              <a:t>once</a:t>
            </a:r>
            <a:r>
              <a:rPr lang="en-US" sz="2600" dirty="0"/>
              <a:t> for a model consisting of </a:t>
            </a:r>
            <a:r>
              <a:rPr lang="en-US" sz="2600" u="sng" dirty="0"/>
              <a:t>the entire history</a:t>
            </a:r>
          </a:p>
        </p:txBody>
      </p:sp>
      <p:cxnSp>
        <p:nvCxnSpPr>
          <p:cNvPr id="29" name="Curved Connector 28">
            <a:extLst>
              <a:ext uri="{FF2B5EF4-FFF2-40B4-BE49-F238E27FC236}">
                <a16:creationId xmlns:a16="http://schemas.microsoft.com/office/drawing/2014/main" id="{8ED7639F-0FA6-3C42-A671-053096CB851A}"/>
              </a:ext>
            </a:extLst>
          </p:cNvPr>
          <p:cNvCxnSpPr>
            <a:cxnSpLocks/>
            <a:stCxn id="12" idx="3"/>
            <a:endCxn id="11" idx="1"/>
          </p:cNvCxnSpPr>
          <p:nvPr/>
        </p:nvCxnSpPr>
        <p:spPr>
          <a:xfrm flipV="1">
            <a:off x="6321296" y="4720298"/>
            <a:ext cx="635407" cy="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C572D107-8D8E-1E4C-AA2E-179C1D588A1C}"/>
              </a:ext>
            </a:extLst>
          </p:cNvPr>
          <p:cNvCxnSpPr>
            <a:cxnSpLocks/>
            <a:stCxn id="13" idx="3"/>
            <a:endCxn id="12" idx="1"/>
          </p:cNvCxnSpPr>
          <p:nvPr/>
        </p:nvCxnSpPr>
        <p:spPr>
          <a:xfrm>
            <a:off x="4673701" y="4726648"/>
            <a:ext cx="641755" cy="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749FAA8-2067-BB4F-9D42-6479E42028DE}"/>
              </a:ext>
            </a:extLst>
          </p:cNvPr>
          <p:cNvCxnSpPr>
            <a:cxnSpLocks/>
            <a:stCxn id="14" idx="3"/>
            <a:endCxn id="13" idx="1"/>
          </p:cNvCxnSpPr>
          <p:nvPr/>
        </p:nvCxnSpPr>
        <p:spPr>
          <a:xfrm>
            <a:off x="3026106" y="4726648"/>
            <a:ext cx="641755" cy="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1D607902-610A-464C-A382-0027640FFD06}"/>
              </a:ext>
            </a:extLst>
          </p:cNvPr>
          <p:cNvCxnSpPr>
            <a:cxnSpLocks/>
            <a:stCxn id="15" idx="3"/>
            <a:endCxn id="14" idx="1"/>
          </p:cNvCxnSpPr>
          <p:nvPr/>
        </p:nvCxnSpPr>
        <p:spPr>
          <a:xfrm>
            <a:off x="1378511" y="4726648"/>
            <a:ext cx="641755" cy="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D820F49A-C673-D14E-9714-2E5D506D2214}"/>
              </a:ext>
            </a:extLst>
          </p:cNvPr>
          <p:cNvCxnSpPr>
            <a:cxnSpLocks/>
            <a:endCxn id="15" idx="1"/>
          </p:cNvCxnSpPr>
          <p:nvPr/>
        </p:nvCxnSpPr>
        <p:spPr>
          <a:xfrm flipV="1">
            <a:off x="-265889" y="4726648"/>
            <a:ext cx="638560" cy="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DFEB2CC-3254-5E47-9EC7-086D5051C588}"/>
              </a:ext>
            </a:extLst>
          </p:cNvPr>
          <p:cNvSpPr/>
          <p:nvPr/>
        </p:nvSpPr>
        <p:spPr>
          <a:xfrm>
            <a:off x="1309281" y="5133521"/>
            <a:ext cx="796757" cy="369332"/>
          </a:xfrm>
          <a:prstGeom prst="rect">
            <a:avLst/>
          </a:prstGeom>
        </p:spPr>
        <p:txBody>
          <a:bodyPr wrap="none">
            <a:spAutoFit/>
          </a:bodyPr>
          <a:lstStyle/>
          <a:p>
            <a:r>
              <a:rPr lang="en-US" dirty="0"/>
              <a:t>Merge</a:t>
            </a:r>
          </a:p>
        </p:txBody>
      </p:sp>
      <p:sp>
        <p:nvSpPr>
          <p:cNvPr id="52" name="Rectangle 51">
            <a:extLst>
              <a:ext uri="{FF2B5EF4-FFF2-40B4-BE49-F238E27FC236}">
                <a16:creationId xmlns:a16="http://schemas.microsoft.com/office/drawing/2014/main" id="{32E4DE2E-312F-6C45-953D-5427AA5C29F5}"/>
              </a:ext>
            </a:extLst>
          </p:cNvPr>
          <p:cNvSpPr/>
          <p:nvPr/>
        </p:nvSpPr>
        <p:spPr>
          <a:xfrm>
            <a:off x="2948604" y="5143443"/>
            <a:ext cx="796757" cy="369332"/>
          </a:xfrm>
          <a:prstGeom prst="rect">
            <a:avLst/>
          </a:prstGeom>
        </p:spPr>
        <p:txBody>
          <a:bodyPr wrap="none">
            <a:spAutoFit/>
          </a:bodyPr>
          <a:lstStyle/>
          <a:p>
            <a:r>
              <a:rPr lang="en-US" dirty="0"/>
              <a:t>Merge</a:t>
            </a:r>
          </a:p>
        </p:txBody>
      </p:sp>
      <p:sp>
        <p:nvSpPr>
          <p:cNvPr id="53" name="Rectangle 52">
            <a:extLst>
              <a:ext uri="{FF2B5EF4-FFF2-40B4-BE49-F238E27FC236}">
                <a16:creationId xmlns:a16="http://schemas.microsoft.com/office/drawing/2014/main" id="{C498CAFB-F85B-7C46-AB23-F87473821503}"/>
              </a:ext>
            </a:extLst>
          </p:cNvPr>
          <p:cNvSpPr/>
          <p:nvPr/>
        </p:nvSpPr>
        <p:spPr>
          <a:xfrm>
            <a:off x="4587927" y="5157252"/>
            <a:ext cx="796757" cy="369332"/>
          </a:xfrm>
          <a:prstGeom prst="rect">
            <a:avLst/>
          </a:prstGeom>
        </p:spPr>
        <p:txBody>
          <a:bodyPr wrap="none">
            <a:spAutoFit/>
          </a:bodyPr>
          <a:lstStyle/>
          <a:p>
            <a:r>
              <a:rPr lang="en-US" dirty="0"/>
              <a:t>Merge</a:t>
            </a:r>
          </a:p>
        </p:txBody>
      </p:sp>
      <p:sp>
        <p:nvSpPr>
          <p:cNvPr id="54" name="Rectangle 53">
            <a:extLst>
              <a:ext uri="{FF2B5EF4-FFF2-40B4-BE49-F238E27FC236}">
                <a16:creationId xmlns:a16="http://schemas.microsoft.com/office/drawing/2014/main" id="{113C1844-CB62-D74A-822C-7C0178E841C9}"/>
              </a:ext>
            </a:extLst>
          </p:cNvPr>
          <p:cNvSpPr/>
          <p:nvPr/>
        </p:nvSpPr>
        <p:spPr>
          <a:xfrm>
            <a:off x="6240620" y="5138084"/>
            <a:ext cx="796757" cy="369332"/>
          </a:xfrm>
          <a:prstGeom prst="rect">
            <a:avLst/>
          </a:prstGeom>
        </p:spPr>
        <p:txBody>
          <a:bodyPr wrap="none">
            <a:spAutoFit/>
          </a:bodyPr>
          <a:lstStyle/>
          <a:p>
            <a:r>
              <a:rPr lang="en-US" dirty="0"/>
              <a:t>Merge</a:t>
            </a:r>
          </a:p>
        </p:txBody>
      </p:sp>
      <p:sp>
        <p:nvSpPr>
          <p:cNvPr id="55" name="TextBox 54">
            <a:extLst>
              <a:ext uri="{FF2B5EF4-FFF2-40B4-BE49-F238E27FC236}">
                <a16:creationId xmlns:a16="http://schemas.microsoft.com/office/drawing/2014/main" id="{14E7A536-3B5F-664B-948F-0C1617E8D4DB}"/>
              </a:ext>
            </a:extLst>
          </p:cNvPr>
          <p:cNvSpPr txBox="1"/>
          <p:nvPr/>
        </p:nvSpPr>
        <p:spPr>
          <a:xfrm rot="5400000">
            <a:off x="748145" y="3179619"/>
            <a:ext cx="795154" cy="369332"/>
          </a:xfrm>
          <a:prstGeom prst="rect">
            <a:avLst/>
          </a:prstGeom>
          <a:noFill/>
        </p:spPr>
        <p:txBody>
          <a:bodyPr wrap="none" rtlCol="0">
            <a:spAutoFit/>
          </a:bodyPr>
          <a:lstStyle/>
          <a:p>
            <a:r>
              <a:rPr lang="en-US" dirty="0"/>
              <a:t>Sketch</a:t>
            </a:r>
          </a:p>
        </p:txBody>
      </p:sp>
      <p:sp>
        <p:nvSpPr>
          <p:cNvPr id="56" name="TextBox 55">
            <a:extLst>
              <a:ext uri="{FF2B5EF4-FFF2-40B4-BE49-F238E27FC236}">
                <a16:creationId xmlns:a16="http://schemas.microsoft.com/office/drawing/2014/main" id="{608BC201-EEB2-DE45-B856-13AE175D2919}"/>
              </a:ext>
            </a:extLst>
          </p:cNvPr>
          <p:cNvSpPr txBox="1"/>
          <p:nvPr/>
        </p:nvSpPr>
        <p:spPr>
          <a:xfrm rot="5400000">
            <a:off x="2336720" y="3186268"/>
            <a:ext cx="795154" cy="369332"/>
          </a:xfrm>
          <a:prstGeom prst="rect">
            <a:avLst/>
          </a:prstGeom>
          <a:noFill/>
        </p:spPr>
        <p:txBody>
          <a:bodyPr wrap="none" rtlCol="0">
            <a:spAutoFit/>
          </a:bodyPr>
          <a:lstStyle/>
          <a:p>
            <a:r>
              <a:rPr lang="en-US" dirty="0"/>
              <a:t>Sketch</a:t>
            </a:r>
          </a:p>
        </p:txBody>
      </p:sp>
      <p:sp>
        <p:nvSpPr>
          <p:cNvPr id="57" name="TextBox 56">
            <a:extLst>
              <a:ext uri="{FF2B5EF4-FFF2-40B4-BE49-F238E27FC236}">
                <a16:creationId xmlns:a16="http://schemas.microsoft.com/office/drawing/2014/main" id="{BBA9381F-8356-5645-B0D6-79C7FA799CCA}"/>
              </a:ext>
            </a:extLst>
          </p:cNvPr>
          <p:cNvSpPr txBox="1"/>
          <p:nvPr/>
        </p:nvSpPr>
        <p:spPr>
          <a:xfrm rot="5400000">
            <a:off x="3965264" y="3192980"/>
            <a:ext cx="795154" cy="369332"/>
          </a:xfrm>
          <a:prstGeom prst="rect">
            <a:avLst/>
          </a:prstGeom>
          <a:noFill/>
        </p:spPr>
        <p:txBody>
          <a:bodyPr wrap="none" rtlCol="0">
            <a:spAutoFit/>
          </a:bodyPr>
          <a:lstStyle/>
          <a:p>
            <a:r>
              <a:rPr lang="en-US" dirty="0"/>
              <a:t>Sketch</a:t>
            </a:r>
          </a:p>
        </p:txBody>
      </p:sp>
      <p:sp>
        <p:nvSpPr>
          <p:cNvPr id="58" name="TextBox 57">
            <a:extLst>
              <a:ext uri="{FF2B5EF4-FFF2-40B4-BE49-F238E27FC236}">
                <a16:creationId xmlns:a16="http://schemas.microsoft.com/office/drawing/2014/main" id="{EF2896D5-DF4D-C948-B2AC-CABC33C2BAFB}"/>
              </a:ext>
            </a:extLst>
          </p:cNvPr>
          <p:cNvSpPr txBox="1"/>
          <p:nvPr/>
        </p:nvSpPr>
        <p:spPr>
          <a:xfrm rot="5400000">
            <a:off x="5612859" y="3179148"/>
            <a:ext cx="795154" cy="369332"/>
          </a:xfrm>
          <a:prstGeom prst="rect">
            <a:avLst/>
          </a:prstGeom>
          <a:noFill/>
        </p:spPr>
        <p:txBody>
          <a:bodyPr wrap="none" rtlCol="0">
            <a:spAutoFit/>
          </a:bodyPr>
          <a:lstStyle/>
          <a:p>
            <a:r>
              <a:rPr lang="en-US" dirty="0"/>
              <a:t>Sketch</a:t>
            </a:r>
          </a:p>
        </p:txBody>
      </p:sp>
      <p:sp>
        <p:nvSpPr>
          <p:cNvPr id="59" name="TextBox 58">
            <a:extLst>
              <a:ext uri="{FF2B5EF4-FFF2-40B4-BE49-F238E27FC236}">
                <a16:creationId xmlns:a16="http://schemas.microsoft.com/office/drawing/2014/main" id="{E4903A42-6F2D-8847-BEAB-A7DC8D73F00F}"/>
              </a:ext>
            </a:extLst>
          </p:cNvPr>
          <p:cNvSpPr txBox="1"/>
          <p:nvPr/>
        </p:nvSpPr>
        <p:spPr>
          <a:xfrm rot="5400000">
            <a:off x="7320303" y="3186268"/>
            <a:ext cx="795154" cy="369332"/>
          </a:xfrm>
          <a:prstGeom prst="rect">
            <a:avLst/>
          </a:prstGeom>
          <a:noFill/>
        </p:spPr>
        <p:txBody>
          <a:bodyPr wrap="none" rtlCol="0">
            <a:spAutoFit/>
          </a:bodyPr>
          <a:lstStyle/>
          <a:p>
            <a:r>
              <a:rPr lang="en-US" dirty="0"/>
              <a:t>Sketch</a:t>
            </a:r>
          </a:p>
        </p:txBody>
      </p:sp>
    </p:spTree>
    <p:extLst>
      <p:ext uri="{BB962C8B-B14F-4D97-AF65-F5344CB8AC3E}">
        <p14:creationId xmlns:p14="http://schemas.microsoft.com/office/powerpoint/2010/main" val="1606109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0090-8A32-A34F-9322-9FE92E5CA99D}"/>
              </a:ext>
            </a:extLst>
          </p:cNvPr>
          <p:cNvSpPr>
            <a:spLocks noGrp="1"/>
          </p:cNvSpPr>
          <p:nvPr>
            <p:ph type="title"/>
          </p:nvPr>
        </p:nvSpPr>
        <p:spPr>
          <a:xfrm>
            <a:off x="0" y="0"/>
            <a:ext cx="12192000" cy="1294441"/>
          </a:xfrm>
        </p:spPr>
        <p:txBody>
          <a:bodyPr/>
          <a:lstStyle/>
          <a:p>
            <a:r>
              <a:rPr lang="en-US" dirty="0"/>
              <a:t>Dynamic Windowing with Mergeable Summaries</a:t>
            </a:r>
          </a:p>
        </p:txBody>
      </p:sp>
      <p:sp>
        <p:nvSpPr>
          <p:cNvPr id="4" name="Rectangle 3">
            <a:extLst>
              <a:ext uri="{FF2B5EF4-FFF2-40B4-BE49-F238E27FC236}">
                <a16:creationId xmlns:a16="http://schemas.microsoft.com/office/drawing/2014/main" id="{6F362CE5-62F5-7443-8006-8F1020840660}"/>
              </a:ext>
            </a:extLst>
          </p:cNvPr>
          <p:cNvSpPr/>
          <p:nvPr/>
        </p:nvSpPr>
        <p:spPr>
          <a:xfrm>
            <a:off x="-566057" y="5181607"/>
            <a:ext cx="10668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A4C058-CF8E-6D4C-9C5C-E8AF6B1F3B64}"/>
              </a:ext>
            </a:extLst>
          </p:cNvPr>
          <p:cNvSpPr/>
          <p:nvPr/>
        </p:nvSpPr>
        <p:spPr>
          <a:xfrm>
            <a:off x="805543" y="5181607"/>
            <a:ext cx="10668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69E79A-73EE-064E-852A-1591C3A53AA2}"/>
              </a:ext>
            </a:extLst>
          </p:cNvPr>
          <p:cNvSpPr/>
          <p:nvPr/>
        </p:nvSpPr>
        <p:spPr>
          <a:xfrm>
            <a:off x="2177143" y="5181607"/>
            <a:ext cx="1066800" cy="457200"/>
          </a:xfrm>
          <a:prstGeom prst="rect">
            <a:avLst/>
          </a:prstGeom>
          <a:pattFill prst="wdDnDiag">
            <a:fgClr>
              <a:srgbClr val="FF89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A50255-CAA3-EE44-AEA7-C2403D396255}"/>
              </a:ext>
            </a:extLst>
          </p:cNvPr>
          <p:cNvSpPr/>
          <p:nvPr/>
        </p:nvSpPr>
        <p:spPr>
          <a:xfrm>
            <a:off x="3548743" y="5181607"/>
            <a:ext cx="1066800" cy="457200"/>
          </a:xfrm>
          <a:prstGeom prst="rect">
            <a:avLst/>
          </a:prstGeom>
          <a:pattFill prst="wdDnDiag">
            <a:fgClr>
              <a:srgbClr val="FF89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F8321C2-3D87-0544-8DC9-1D7EB8C5083B}"/>
              </a:ext>
            </a:extLst>
          </p:cNvPr>
          <p:cNvSpPr/>
          <p:nvPr/>
        </p:nvSpPr>
        <p:spPr>
          <a:xfrm>
            <a:off x="4920343" y="5181607"/>
            <a:ext cx="1066800" cy="457200"/>
          </a:xfrm>
          <a:prstGeom prst="rect">
            <a:avLst/>
          </a:prstGeom>
          <a:pattFill prst="wdDnDiag">
            <a:fgClr>
              <a:srgbClr val="FF89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44955-75E4-684E-898E-2F1DC56D0A5A}"/>
              </a:ext>
            </a:extLst>
          </p:cNvPr>
          <p:cNvSpPr/>
          <p:nvPr/>
        </p:nvSpPr>
        <p:spPr>
          <a:xfrm>
            <a:off x="6291943" y="5181607"/>
            <a:ext cx="1066800" cy="457200"/>
          </a:xfrm>
          <a:prstGeom prst="rect">
            <a:avLst/>
          </a:prstGeom>
          <a:pattFill prst="wdDnDiag">
            <a:fgClr>
              <a:srgbClr val="FF89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E433619-2254-4C47-83D7-0B2CED2942A6}"/>
              </a:ext>
            </a:extLst>
          </p:cNvPr>
          <p:cNvSpPr/>
          <p:nvPr/>
        </p:nvSpPr>
        <p:spPr>
          <a:xfrm>
            <a:off x="7674429" y="5181607"/>
            <a:ext cx="1066800" cy="457200"/>
          </a:xfrm>
          <a:prstGeom prst="rect">
            <a:avLst/>
          </a:prstGeom>
          <a:pattFill prst="wdDnDiag">
            <a:fgClr>
              <a:srgbClr val="FF89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C1CF52-F638-A142-BE39-09E0584598F6}"/>
              </a:ext>
            </a:extLst>
          </p:cNvPr>
          <p:cNvSpPr/>
          <p:nvPr/>
        </p:nvSpPr>
        <p:spPr>
          <a:xfrm>
            <a:off x="9046029" y="5181607"/>
            <a:ext cx="1066800" cy="457200"/>
          </a:xfrm>
          <a:prstGeom prst="rect">
            <a:avLst/>
          </a:prstGeom>
          <a:pattFill prst="wdDnDiag">
            <a:fgClr>
              <a:srgbClr val="FF89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5142E8-63E3-0D47-A1F7-745E57813DFD}"/>
              </a:ext>
            </a:extLst>
          </p:cNvPr>
          <p:cNvSpPr/>
          <p:nvPr/>
        </p:nvSpPr>
        <p:spPr>
          <a:xfrm>
            <a:off x="10417629" y="5181607"/>
            <a:ext cx="1066800" cy="457200"/>
          </a:xfrm>
          <a:prstGeom prst="rect">
            <a:avLst/>
          </a:prstGeom>
          <a:pattFill prst="wdDnDiag">
            <a:fgClr>
              <a:srgbClr val="FF8900"/>
            </a:fgClr>
            <a:bgClr>
              <a:schemeClr val="bg1"/>
            </a:bgClr>
          </a:patt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D976861-73E1-8245-8406-F177990CEE5F}"/>
              </a:ext>
            </a:extLst>
          </p:cNvPr>
          <p:cNvSpPr/>
          <p:nvPr/>
        </p:nvSpPr>
        <p:spPr>
          <a:xfrm>
            <a:off x="8425541" y="3940636"/>
            <a:ext cx="10668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0722F38-8392-074F-9DB4-03DDCECF3BDD}"/>
              </a:ext>
            </a:extLst>
          </p:cNvPr>
          <p:cNvSpPr/>
          <p:nvPr/>
        </p:nvSpPr>
        <p:spPr>
          <a:xfrm>
            <a:off x="5475513" y="3940636"/>
            <a:ext cx="10668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B1E70E-CB34-454D-83A0-6BD4594E7C17}"/>
              </a:ext>
            </a:extLst>
          </p:cNvPr>
          <p:cNvSpPr/>
          <p:nvPr/>
        </p:nvSpPr>
        <p:spPr>
          <a:xfrm>
            <a:off x="2933699" y="3940636"/>
            <a:ext cx="1066800" cy="45720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EDF680-A8A0-E541-9FAA-B0C7012B7B27}"/>
              </a:ext>
            </a:extLst>
          </p:cNvPr>
          <p:cNvSpPr/>
          <p:nvPr/>
        </p:nvSpPr>
        <p:spPr>
          <a:xfrm>
            <a:off x="272143" y="3929750"/>
            <a:ext cx="10668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9B50F4-77B2-114A-8319-A65B49DCA55A}"/>
              </a:ext>
            </a:extLst>
          </p:cNvPr>
          <p:cNvSpPr/>
          <p:nvPr/>
        </p:nvSpPr>
        <p:spPr>
          <a:xfrm>
            <a:off x="1458686" y="2600445"/>
            <a:ext cx="10668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5B403-36C2-BE4F-ADF1-16E1A8E0FA89}"/>
              </a:ext>
            </a:extLst>
          </p:cNvPr>
          <p:cNvSpPr/>
          <p:nvPr/>
        </p:nvSpPr>
        <p:spPr>
          <a:xfrm>
            <a:off x="6923314" y="2600445"/>
            <a:ext cx="1066800" cy="45720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92FDF8C-D9EB-B045-92C7-CE816A962A19}"/>
              </a:ext>
            </a:extLst>
          </p:cNvPr>
          <p:cNvSpPr/>
          <p:nvPr/>
        </p:nvSpPr>
        <p:spPr>
          <a:xfrm>
            <a:off x="4191000" y="1294441"/>
            <a:ext cx="10668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F274B13D-0FB8-DA45-AF6C-E17A681D03E5}"/>
              </a:ext>
            </a:extLst>
          </p:cNvPr>
          <p:cNvCxnSpPr>
            <a:stCxn id="4" idx="0"/>
          </p:cNvCxnSpPr>
          <p:nvPr/>
        </p:nvCxnSpPr>
        <p:spPr>
          <a:xfrm flipV="1">
            <a:off x="-32657" y="4386950"/>
            <a:ext cx="838200" cy="794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5122CDC-37B4-8449-B4CD-B6386B0732F2}"/>
              </a:ext>
            </a:extLst>
          </p:cNvPr>
          <p:cNvCxnSpPr>
            <a:cxnSpLocks/>
            <a:stCxn id="7" idx="0"/>
            <a:endCxn id="18" idx="2"/>
          </p:cNvCxnSpPr>
          <p:nvPr/>
        </p:nvCxnSpPr>
        <p:spPr>
          <a:xfrm flipH="1" flipV="1">
            <a:off x="805543" y="4386950"/>
            <a:ext cx="533400" cy="794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A42457-1FF0-B94A-A27F-9E63A3A8BAD7}"/>
              </a:ext>
            </a:extLst>
          </p:cNvPr>
          <p:cNvCxnSpPr>
            <a:cxnSpLocks/>
            <a:stCxn id="8" idx="0"/>
            <a:endCxn id="17" idx="2"/>
          </p:cNvCxnSpPr>
          <p:nvPr/>
        </p:nvCxnSpPr>
        <p:spPr>
          <a:xfrm flipV="1">
            <a:off x="2710543" y="4397836"/>
            <a:ext cx="756556" cy="783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AA6BC0-692B-1741-832C-AD2974EBFE63}"/>
              </a:ext>
            </a:extLst>
          </p:cNvPr>
          <p:cNvCxnSpPr>
            <a:cxnSpLocks/>
            <a:stCxn id="9" idx="0"/>
            <a:endCxn id="17" idx="2"/>
          </p:cNvCxnSpPr>
          <p:nvPr/>
        </p:nvCxnSpPr>
        <p:spPr>
          <a:xfrm flipH="1" flipV="1">
            <a:off x="3467099" y="4397836"/>
            <a:ext cx="615044" cy="783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AA647D8-13CB-964D-9144-3F054CCDC116}"/>
              </a:ext>
            </a:extLst>
          </p:cNvPr>
          <p:cNvCxnSpPr>
            <a:cxnSpLocks/>
            <a:stCxn id="11" idx="0"/>
            <a:endCxn id="16" idx="2"/>
          </p:cNvCxnSpPr>
          <p:nvPr/>
        </p:nvCxnSpPr>
        <p:spPr>
          <a:xfrm flipH="1" flipV="1">
            <a:off x="6008913" y="4397836"/>
            <a:ext cx="816430" cy="783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46EE376-AAAC-3F49-8B5F-C30FA175C409}"/>
              </a:ext>
            </a:extLst>
          </p:cNvPr>
          <p:cNvCxnSpPr>
            <a:cxnSpLocks/>
            <a:endCxn id="16" idx="2"/>
          </p:cNvCxnSpPr>
          <p:nvPr/>
        </p:nvCxnSpPr>
        <p:spPr>
          <a:xfrm flipV="1">
            <a:off x="5350327" y="4397836"/>
            <a:ext cx="658586" cy="783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B7241F3-7D27-974A-ACD9-91DC100D7818}"/>
              </a:ext>
            </a:extLst>
          </p:cNvPr>
          <p:cNvCxnSpPr>
            <a:cxnSpLocks/>
            <a:stCxn id="12" idx="0"/>
            <a:endCxn id="15" idx="2"/>
          </p:cNvCxnSpPr>
          <p:nvPr/>
        </p:nvCxnSpPr>
        <p:spPr>
          <a:xfrm flipV="1">
            <a:off x="8207829" y="4397836"/>
            <a:ext cx="751112" cy="783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0DDF575-D735-4749-A10F-A03C486C4E1B}"/>
              </a:ext>
            </a:extLst>
          </p:cNvPr>
          <p:cNvCxnSpPr>
            <a:cxnSpLocks/>
            <a:stCxn id="13" idx="0"/>
            <a:endCxn id="15" idx="2"/>
          </p:cNvCxnSpPr>
          <p:nvPr/>
        </p:nvCxnSpPr>
        <p:spPr>
          <a:xfrm flipH="1" flipV="1">
            <a:off x="8958941" y="4397836"/>
            <a:ext cx="620488" cy="783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2E6D8E-9E53-7343-9A48-5A11872CBB22}"/>
              </a:ext>
            </a:extLst>
          </p:cNvPr>
          <p:cNvCxnSpPr>
            <a:cxnSpLocks/>
            <a:stCxn id="15" idx="0"/>
            <a:endCxn id="21" idx="2"/>
          </p:cNvCxnSpPr>
          <p:nvPr/>
        </p:nvCxnSpPr>
        <p:spPr>
          <a:xfrm flipH="1" flipV="1">
            <a:off x="7456714" y="3057645"/>
            <a:ext cx="1502227" cy="882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1F74EA2-6BCB-F642-A9F3-9A8800B64C19}"/>
              </a:ext>
            </a:extLst>
          </p:cNvPr>
          <p:cNvCxnSpPr>
            <a:cxnSpLocks/>
            <a:stCxn id="16" idx="0"/>
            <a:endCxn id="21" idx="2"/>
          </p:cNvCxnSpPr>
          <p:nvPr/>
        </p:nvCxnSpPr>
        <p:spPr>
          <a:xfrm flipV="1">
            <a:off x="6008913" y="3057645"/>
            <a:ext cx="1447801" cy="882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BA16CF9-C11B-B143-9CFC-E72BB8ED2654}"/>
              </a:ext>
            </a:extLst>
          </p:cNvPr>
          <p:cNvCxnSpPr>
            <a:cxnSpLocks/>
            <a:stCxn id="17" idx="0"/>
            <a:endCxn id="19" idx="2"/>
          </p:cNvCxnSpPr>
          <p:nvPr/>
        </p:nvCxnSpPr>
        <p:spPr>
          <a:xfrm flipH="1" flipV="1">
            <a:off x="1992086" y="3057645"/>
            <a:ext cx="1475013" cy="882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AED4138-FCB8-0949-94F3-32C2BD97D838}"/>
              </a:ext>
            </a:extLst>
          </p:cNvPr>
          <p:cNvCxnSpPr>
            <a:cxnSpLocks/>
            <a:stCxn id="18" idx="0"/>
            <a:endCxn id="19" idx="2"/>
          </p:cNvCxnSpPr>
          <p:nvPr/>
        </p:nvCxnSpPr>
        <p:spPr>
          <a:xfrm flipV="1">
            <a:off x="805543" y="3057645"/>
            <a:ext cx="1186543" cy="872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C182BA6-B441-0F46-A71A-AED56F424F08}"/>
              </a:ext>
            </a:extLst>
          </p:cNvPr>
          <p:cNvCxnSpPr>
            <a:cxnSpLocks/>
            <a:stCxn id="19" idx="0"/>
            <a:endCxn id="23" idx="2"/>
          </p:cNvCxnSpPr>
          <p:nvPr/>
        </p:nvCxnSpPr>
        <p:spPr>
          <a:xfrm flipV="1">
            <a:off x="1992086" y="1751641"/>
            <a:ext cx="2732314" cy="84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4DE9E98-BF05-764F-9E12-1824DA5DC5F6}"/>
              </a:ext>
            </a:extLst>
          </p:cNvPr>
          <p:cNvCxnSpPr>
            <a:cxnSpLocks/>
            <a:stCxn id="21" idx="0"/>
            <a:endCxn id="23" idx="2"/>
          </p:cNvCxnSpPr>
          <p:nvPr/>
        </p:nvCxnSpPr>
        <p:spPr>
          <a:xfrm flipH="1" flipV="1">
            <a:off x="4724400" y="1751641"/>
            <a:ext cx="2732314" cy="84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091ED6CD-F556-8D4D-9DBF-71BDC2CC09C7}"/>
              </a:ext>
            </a:extLst>
          </p:cNvPr>
          <p:cNvSpPr/>
          <p:nvPr/>
        </p:nvSpPr>
        <p:spPr>
          <a:xfrm rot="16200000">
            <a:off x="6460045" y="1280954"/>
            <a:ext cx="817682" cy="973182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Oval 75">
            <a:extLst>
              <a:ext uri="{FF2B5EF4-FFF2-40B4-BE49-F238E27FC236}">
                <a16:creationId xmlns:a16="http://schemas.microsoft.com/office/drawing/2014/main" id="{A7383634-FD91-E44C-8536-7F45FC213BAB}"/>
              </a:ext>
            </a:extLst>
          </p:cNvPr>
          <p:cNvSpPr/>
          <p:nvPr/>
        </p:nvSpPr>
        <p:spPr>
          <a:xfrm>
            <a:off x="3299045" y="4004975"/>
            <a:ext cx="318407" cy="3355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847D6F9-BD4A-6846-9BD0-025DAB8780C9}"/>
              </a:ext>
            </a:extLst>
          </p:cNvPr>
          <p:cNvSpPr/>
          <p:nvPr/>
        </p:nvSpPr>
        <p:spPr>
          <a:xfrm>
            <a:off x="7297510" y="2661251"/>
            <a:ext cx="318407" cy="3355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8F25239-02BB-0344-A485-D230C55CA6EF}"/>
              </a:ext>
            </a:extLst>
          </p:cNvPr>
          <p:cNvSpPr/>
          <p:nvPr/>
        </p:nvSpPr>
        <p:spPr>
          <a:xfrm>
            <a:off x="10791825" y="5242413"/>
            <a:ext cx="318407" cy="3355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72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0090-8A32-A34F-9322-9FE92E5CA99D}"/>
              </a:ext>
            </a:extLst>
          </p:cNvPr>
          <p:cNvSpPr>
            <a:spLocks noGrp="1"/>
          </p:cNvSpPr>
          <p:nvPr>
            <p:ph type="title"/>
          </p:nvPr>
        </p:nvSpPr>
        <p:spPr>
          <a:xfrm>
            <a:off x="0" y="0"/>
            <a:ext cx="10515600" cy="1325563"/>
          </a:xfrm>
        </p:spPr>
        <p:txBody>
          <a:bodyPr/>
          <a:lstStyle/>
          <a:p>
            <a:r>
              <a:rPr lang="en-US" dirty="0"/>
              <a:t>OLAP with Mergeable Summaries</a:t>
            </a:r>
          </a:p>
        </p:txBody>
      </p:sp>
      <p:pic>
        <p:nvPicPr>
          <p:cNvPr id="6" name="Picture 5">
            <a:extLst>
              <a:ext uri="{FF2B5EF4-FFF2-40B4-BE49-F238E27FC236}">
                <a16:creationId xmlns:a16="http://schemas.microsoft.com/office/drawing/2014/main" id="{D3FF49B7-423A-8745-B7DC-363626A78ED7}"/>
              </a:ext>
            </a:extLst>
          </p:cNvPr>
          <p:cNvPicPr>
            <a:picLocks noChangeAspect="1"/>
          </p:cNvPicPr>
          <p:nvPr/>
        </p:nvPicPr>
        <p:blipFill>
          <a:blip r:embed="rId2"/>
          <a:stretch>
            <a:fillRect/>
          </a:stretch>
        </p:blipFill>
        <p:spPr>
          <a:xfrm flipH="1">
            <a:off x="2161613" y="3451724"/>
            <a:ext cx="1441939" cy="2883877"/>
          </a:xfrm>
          <a:prstGeom prst="rect">
            <a:avLst/>
          </a:prstGeom>
        </p:spPr>
      </p:pic>
      <p:pic>
        <p:nvPicPr>
          <p:cNvPr id="41" name="Picture 40">
            <a:extLst>
              <a:ext uri="{FF2B5EF4-FFF2-40B4-BE49-F238E27FC236}">
                <a16:creationId xmlns:a16="http://schemas.microsoft.com/office/drawing/2014/main" id="{471061A3-4E12-824F-AD34-C07EB0267CB3}"/>
              </a:ext>
            </a:extLst>
          </p:cNvPr>
          <p:cNvPicPr>
            <a:picLocks noChangeAspect="1"/>
          </p:cNvPicPr>
          <p:nvPr/>
        </p:nvPicPr>
        <p:blipFill>
          <a:blip r:embed="rId2"/>
          <a:stretch>
            <a:fillRect/>
          </a:stretch>
        </p:blipFill>
        <p:spPr>
          <a:xfrm flipH="1">
            <a:off x="4437586" y="3451723"/>
            <a:ext cx="1441939" cy="2883877"/>
          </a:xfrm>
          <a:prstGeom prst="rect">
            <a:avLst/>
          </a:prstGeom>
        </p:spPr>
      </p:pic>
      <p:pic>
        <p:nvPicPr>
          <p:cNvPr id="42" name="Picture 41">
            <a:extLst>
              <a:ext uri="{FF2B5EF4-FFF2-40B4-BE49-F238E27FC236}">
                <a16:creationId xmlns:a16="http://schemas.microsoft.com/office/drawing/2014/main" id="{6D02BFE2-FD0F-9D44-BCD8-034FAA4B6EBB}"/>
              </a:ext>
            </a:extLst>
          </p:cNvPr>
          <p:cNvPicPr>
            <a:picLocks noChangeAspect="1"/>
          </p:cNvPicPr>
          <p:nvPr/>
        </p:nvPicPr>
        <p:blipFill>
          <a:blip r:embed="rId2"/>
          <a:stretch>
            <a:fillRect/>
          </a:stretch>
        </p:blipFill>
        <p:spPr>
          <a:xfrm flipH="1">
            <a:off x="6713560" y="3451723"/>
            <a:ext cx="1441939" cy="2883877"/>
          </a:xfrm>
          <a:prstGeom prst="rect">
            <a:avLst/>
          </a:prstGeom>
        </p:spPr>
      </p:pic>
      <p:cxnSp>
        <p:nvCxnSpPr>
          <p:cNvPr id="47" name="Straight Arrow Connector 46">
            <a:extLst>
              <a:ext uri="{FF2B5EF4-FFF2-40B4-BE49-F238E27FC236}">
                <a16:creationId xmlns:a16="http://schemas.microsoft.com/office/drawing/2014/main" id="{7FBE98CA-4849-9342-9A94-D4ED5B66B15D}"/>
              </a:ext>
            </a:extLst>
          </p:cNvPr>
          <p:cNvCxnSpPr>
            <a:cxnSpLocks/>
          </p:cNvCxnSpPr>
          <p:nvPr/>
        </p:nvCxnSpPr>
        <p:spPr>
          <a:xfrm>
            <a:off x="5159494" y="4259760"/>
            <a:ext cx="2275973"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0D3A9C-D7EE-2B45-AE32-88287E4137F3}"/>
              </a:ext>
            </a:extLst>
          </p:cNvPr>
          <p:cNvCxnSpPr>
            <a:cxnSpLocks/>
          </p:cNvCxnSpPr>
          <p:nvPr/>
        </p:nvCxnSpPr>
        <p:spPr>
          <a:xfrm>
            <a:off x="7434529" y="4259760"/>
            <a:ext cx="2275973"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559165C-86E8-404F-A2B7-1BE29C9727A7}"/>
              </a:ext>
            </a:extLst>
          </p:cNvPr>
          <p:cNvCxnSpPr>
            <a:cxnSpLocks/>
          </p:cNvCxnSpPr>
          <p:nvPr/>
        </p:nvCxnSpPr>
        <p:spPr>
          <a:xfrm flipV="1">
            <a:off x="2882582" y="2560455"/>
            <a:ext cx="0" cy="1699305"/>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B074185-C056-434F-8F3B-B6A4ADEBDADA}"/>
              </a:ext>
            </a:extLst>
          </p:cNvPr>
          <p:cNvCxnSpPr>
            <a:cxnSpLocks/>
          </p:cNvCxnSpPr>
          <p:nvPr/>
        </p:nvCxnSpPr>
        <p:spPr>
          <a:xfrm flipV="1">
            <a:off x="2543511" y="2560455"/>
            <a:ext cx="0" cy="2333207"/>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CD22805-615C-1040-938A-50E394A8235A}"/>
              </a:ext>
            </a:extLst>
          </p:cNvPr>
          <p:cNvCxnSpPr>
            <a:cxnSpLocks/>
          </p:cNvCxnSpPr>
          <p:nvPr/>
        </p:nvCxnSpPr>
        <p:spPr>
          <a:xfrm flipV="1">
            <a:off x="3230924" y="2560456"/>
            <a:ext cx="0" cy="2628144"/>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9762E43-A708-0140-9848-66B81E2BD67F}"/>
              </a:ext>
            </a:extLst>
          </p:cNvPr>
          <p:cNvCxnSpPr>
            <a:cxnSpLocks/>
          </p:cNvCxnSpPr>
          <p:nvPr/>
        </p:nvCxnSpPr>
        <p:spPr>
          <a:xfrm flipV="1">
            <a:off x="3230924" y="5188600"/>
            <a:ext cx="0" cy="607427"/>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70C6745-68F3-5941-BBF9-2FE91238221D}"/>
              </a:ext>
            </a:extLst>
          </p:cNvPr>
          <p:cNvCxnSpPr>
            <a:cxnSpLocks/>
          </p:cNvCxnSpPr>
          <p:nvPr/>
        </p:nvCxnSpPr>
        <p:spPr>
          <a:xfrm flipV="1">
            <a:off x="2882582" y="4259760"/>
            <a:ext cx="0" cy="185768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4B51DE2-BC70-0F48-865A-8E8E70E3E1BE}"/>
              </a:ext>
            </a:extLst>
          </p:cNvPr>
          <p:cNvCxnSpPr>
            <a:cxnSpLocks/>
          </p:cNvCxnSpPr>
          <p:nvPr/>
        </p:nvCxnSpPr>
        <p:spPr>
          <a:xfrm flipV="1">
            <a:off x="2543511" y="5303971"/>
            <a:ext cx="0" cy="462611"/>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B779424-4BEB-1F4A-9205-AF60049B33CB}"/>
              </a:ext>
            </a:extLst>
          </p:cNvPr>
          <p:cNvCxnSpPr>
            <a:cxnSpLocks/>
          </p:cNvCxnSpPr>
          <p:nvPr/>
        </p:nvCxnSpPr>
        <p:spPr>
          <a:xfrm flipV="1">
            <a:off x="2543511" y="4893661"/>
            <a:ext cx="0" cy="410311"/>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F055EC5-722B-2449-B46D-34F7A9BA9808}"/>
              </a:ext>
            </a:extLst>
          </p:cNvPr>
          <p:cNvCxnSpPr>
            <a:cxnSpLocks/>
          </p:cNvCxnSpPr>
          <p:nvPr/>
        </p:nvCxnSpPr>
        <p:spPr>
          <a:xfrm>
            <a:off x="2882582" y="4259760"/>
            <a:ext cx="2275973"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5FF09FD-0468-D842-AB80-CF062939477A}"/>
              </a:ext>
            </a:extLst>
          </p:cNvPr>
          <p:cNvSpPr txBox="1"/>
          <p:nvPr/>
        </p:nvSpPr>
        <p:spPr>
          <a:xfrm>
            <a:off x="1400975" y="1397633"/>
            <a:ext cx="3337773" cy="1246495"/>
          </a:xfrm>
          <a:prstGeom prst="rect">
            <a:avLst/>
          </a:prstGeom>
          <a:noFill/>
        </p:spPr>
        <p:txBody>
          <a:bodyPr wrap="none" rtlCol="0">
            <a:spAutoFit/>
          </a:bodyPr>
          <a:lstStyle/>
          <a:p>
            <a:r>
              <a:rPr lang="en-US" sz="2500" dirty="0"/>
              <a:t>“Median latency of </a:t>
            </a:r>
          </a:p>
          <a:p>
            <a:r>
              <a:rPr lang="en-US" sz="2500" dirty="0" err="1"/>
              <a:t>IoT</a:t>
            </a:r>
            <a:r>
              <a:rPr lang="en-US" sz="2500" dirty="0"/>
              <a:t> device call in </a:t>
            </a:r>
          </a:p>
          <a:p>
            <a:r>
              <a:rPr lang="en-US" sz="2500" u="sng" dirty="0">
                <a:solidFill>
                  <a:schemeClr val="accent6">
                    <a:lumMod val="50000"/>
                  </a:schemeClr>
                </a:solidFill>
              </a:rPr>
              <a:t>Westeros</a:t>
            </a:r>
            <a:r>
              <a:rPr lang="en-US" sz="2500" dirty="0"/>
              <a:t> January 2018”</a:t>
            </a:r>
          </a:p>
        </p:txBody>
      </p:sp>
      <p:sp>
        <p:nvSpPr>
          <p:cNvPr id="69" name="TextBox 68">
            <a:extLst>
              <a:ext uri="{FF2B5EF4-FFF2-40B4-BE49-F238E27FC236}">
                <a16:creationId xmlns:a16="http://schemas.microsoft.com/office/drawing/2014/main" id="{3244451E-AE8D-CD42-BA05-1F004867E98B}"/>
              </a:ext>
            </a:extLst>
          </p:cNvPr>
          <p:cNvSpPr txBox="1"/>
          <p:nvPr/>
        </p:nvSpPr>
        <p:spPr>
          <a:xfrm>
            <a:off x="8449852" y="2786859"/>
            <a:ext cx="2808782" cy="1246495"/>
          </a:xfrm>
          <a:prstGeom prst="rect">
            <a:avLst/>
          </a:prstGeom>
          <a:noFill/>
        </p:spPr>
        <p:txBody>
          <a:bodyPr wrap="none" rtlCol="0">
            <a:spAutoFit/>
          </a:bodyPr>
          <a:lstStyle/>
          <a:p>
            <a:r>
              <a:rPr lang="en-US" sz="2500" dirty="0"/>
              <a:t>“Median latency of </a:t>
            </a:r>
          </a:p>
          <a:p>
            <a:r>
              <a:rPr lang="en-US" sz="2500" dirty="0" err="1"/>
              <a:t>IoT</a:t>
            </a:r>
            <a:r>
              <a:rPr lang="en-US" sz="2500" dirty="0"/>
              <a:t> device call in </a:t>
            </a:r>
          </a:p>
          <a:p>
            <a:r>
              <a:rPr lang="en-US" sz="2500" dirty="0"/>
              <a:t>The North </a:t>
            </a:r>
            <a:r>
              <a:rPr lang="en-US" sz="2500" u="sng" dirty="0">
                <a:solidFill>
                  <a:srgbClr val="FF0000"/>
                </a:solidFill>
              </a:rPr>
              <a:t>Q1</a:t>
            </a:r>
            <a:r>
              <a:rPr lang="en-US" sz="2500" dirty="0"/>
              <a:t> 2018”</a:t>
            </a:r>
          </a:p>
        </p:txBody>
      </p:sp>
    </p:spTree>
    <p:extLst>
      <p:ext uri="{BB962C8B-B14F-4D97-AF65-F5344CB8AC3E}">
        <p14:creationId xmlns:p14="http://schemas.microsoft.com/office/powerpoint/2010/main" val="174444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DDAC-7A14-6442-B85E-72FF497327A4}"/>
              </a:ext>
            </a:extLst>
          </p:cNvPr>
          <p:cNvSpPr>
            <a:spLocks noGrp="1"/>
          </p:cNvSpPr>
          <p:nvPr>
            <p:ph type="title"/>
          </p:nvPr>
        </p:nvSpPr>
        <p:spPr/>
        <p:txBody>
          <a:bodyPr/>
          <a:lstStyle/>
          <a:p>
            <a:r>
              <a:rPr lang="en-US" dirty="0"/>
              <a:t>IoT and Cloud Monitoring</a:t>
            </a:r>
          </a:p>
        </p:txBody>
      </p:sp>
      <p:pic>
        <p:nvPicPr>
          <p:cNvPr id="4" name="Picture 3">
            <a:extLst>
              <a:ext uri="{FF2B5EF4-FFF2-40B4-BE49-F238E27FC236}">
                <a16:creationId xmlns:a16="http://schemas.microsoft.com/office/drawing/2014/main" id="{3F14F59D-43E7-CF4C-9DE1-C306C91F74B0}"/>
              </a:ext>
            </a:extLst>
          </p:cNvPr>
          <p:cNvPicPr>
            <a:picLocks noChangeAspect="1"/>
          </p:cNvPicPr>
          <p:nvPr/>
        </p:nvPicPr>
        <p:blipFill>
          <a:blip r:embed="rId2"/>
          <a:stretch>
            <a:fillRect/>
          </a:stretch>
        </p:blipFill>
        <p:spPr>
          <a:xfrm>
            <a:off x="786542" y="1889278"/>
            <a:ext cx="6825488" cy="4120707"/>
          </a:xfrm>
          <a:prstGeom prst="rect">
            <a:avLst/>
          </a:prstGeom>
        </p:spPr>
      </p:pic>
      <p:sp>
        <p:nvSpPr>
          <p:cNvPr id="5" name="Can 4">
            <a:extLst>
              <a:ext uri="{FF2B5EF4-FFF2-40B4-BE49-F238E27FC236}">
                <a16:creationId xmlns:a16="http://schemas.microsoft.com/office/drawing/2014/main" id="{44EF09E5-7471-6048-A762-EC818702543F}"/>
              </a:ext>
            </a:extLst>
          </p:cNvPr>
          <p:cNvSpPr/>
          <p:nvPr/>
        </p:nvSpPr>
        <p:spPr>
          <a:xfrm>
            <a:off x="8208132" y="1690688"/>
            <a:ext cx="2560320" cy="1773936"/>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Logs</a:t>
            </a:r>
          </a:p>
        </p:txBody>
      </p:sp>
      <p:sp>
        <p:nvSpPr>
          <p:cNvPr id="6" name="Rectangle 5">
            <a:extLst>
              <a:ext uri="{FF2B5EF4-FFF2-40B4-BE49-F238E27FC236}">
                <a16:creationId xmlns:a16="http://schemas.microsoft.com/office/drawing/2014/main" id="{D647AAB2-2951-E343-BE65-67C8AF8EDEBF}"/>
              </a:ext>
            </a:extLst>
          </p:cNvPr>
          <p:cNvSpPr/>
          <p:nvPr/>
        </p:nvSpPr>
        <p:spPr>
          <a:xfrm>
            <a:off x="8226420" y="3963413"/>
            <a:ext cx="2523744" cy="1389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 </a:t>
            </a:r>
          </a:p>
          <a:p>
            <a:pPr algn="ctr"/>
            <a:r>
              <a:rPr lang="en-US" dirty="0">
                <a:solidFill>
                  <a:schemeClr val="tx1"/>
                </a:solidFill>
              </a:rPr>
              <a:t>Analytics Engine</a:t>
            </a:r>
          </a:p>
        </p:txBody>
      </p:sp>
      <p:cxnSp>
        <p:nvCxnSpPr>
          <p:cNvPr id="9" name="Straight Arrow Connector 8">
            <a:extLst>
              <a:ext uri="{FF2B5EF4-FFF2-40B4-BE49-F238E27FC236}">
                <a16:creationId xmlns:a16="http://schemas.microsoft.com/office/drawing/2014/main" id="{D381C5D6-477B-8B42-BDD0-BB999C862C8F}"/>
              </a:ext>
            </a:extLst>
          </p:cNvPr>
          <p:cNvCxnSpPr>
            <a:cxnSpLocks/>
            <a:endCxn id="5" idx="2"/>
          </p:cNvCxnSpPr>
          <p:nvPr/>
        </p:nvCxnSpPr>
        <p:spPr>
          <a:xfrm flipV="1">
            <a:off x="4902358" y="2577656"/>
            <a:ext cx="3305774" cy="154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4E8BDA-4303-5C4E-943B-F6A4BB0307AC}"/>
              </a:ext>
            </a:extLst>
          </p:cNvPr>
          <p:cNvCxnSpPr>
            <a:cxnSpLocks/>
            <a:endCxn id="5" idx="2"/>
          </p:cNvCxnSpPr>
          <p:nvPr/>
        </p:nvCxnSpPr>
        <p:spPr>
          <a:xfrm flipV="1">
            <a:off x="5410068" y="2577656"/>
            <a:ext cx="2798064" cy="61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1CA0D6-0B26-3B4C-82E2-181A87583824}"/>
              </a:ext>
            </a:extLst>
          </p:cNvPr>
          <p:cNvCxnSpPr>
            <a:cxnSpLocks/>
            <a:endCxn id="5" idx="2"/>
          </p:cNvCxnSpPr>
          <p:nvPr/>
        </p:nvCxnSpPr>
        <p:spPr>
          <a:xfrm flipV="1">
            <a:off x="6513444" y="2577656"/>
            <a:ext cx="1694688" cy="1085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D43C92-D330-6F4D-9B43-EDFB86D1717C}"/>
              </a:ext>
            </a:extLst>
          </p:cNvPr>
          <p:cNvCxnSpPr>
            <a:cxnSpLocks/>
            <a:endCxn id="5" idx="2"/>
          </p:cNvCxnSpPr>
          <p:nvPr/>
        </p:nvCxnSpPr>
        <p:spPr>
          <a:xfrm flipV="1">
            <a:off x="3199721" y="2577656"/>
            <a:ext cx="5008411" cy="1921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F9151D-93F5-1C4B-84C7-5364566FA5CF}"/>
              </a:ext>
            </a:extLst>
          </p:cNvPr>
          <p:cNvCxnSpPr>
            <a:cxnSpLocks/>
            <a:endCxn id="5" idx="2"/>
          </p:cNvCxnSpPr>
          <p:nvPr/>
        </p:nvCxnSpPr>
        <p:spPr>
          <a:xfrm flipV="1">
            <a:off x="2648580" y="2577656"/>
            <a:ext cx="5559552" cy="766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3B85F6-6801-694F-98F6-A4EE765C6870}"/>
              </a:ext>
            </a:extLst>
          </p:cNvPr>
          <p:cNvCxnSpPr>
            <a:cxnSpLocks/>
            <a:stCxn id="5" idx="3"/>
            <a:endCxn id="6" idx="0"/>
          </p:cNvCxnSpPr>
          <p:nvPr/>
        </p:nvCxnSpPr>
        <p:spPr>
          <a:xfrm>
            <a:off x="9488292" y="3464624"/>
            <a:ext cx="0" cy="498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7C0C50C-76D6-4C4C-B707-DF160C00E36B}"/>
              </a:ext>
            </a:extLst>
          </p:cNvPr>
          <p:cNvSpPr txBox="1"/>
          <p:nvPr/>
        </p:nvSpPr>
        <p:spPr>
          <a:xfrm>
            <a:off x="5323179" y="2194400"/>
            <a:ext cx="2037609" cy="369332"/>
          </a:xfrm>
          <a:prstGeom prst="rect">
            <a:avLst/>
          </a:prstGeom>
          <a:noFill/>
        </p:spPr>
        <p:txBody>
          <a:bodyPr wrap="none" rtlCol="0">
            <a:spAutoFit/>
          </a:bodyPr>
          <a:lstStyle/>
          <a:p>
            <a:r>
              <a:rPr lang="en-US" dirty="0"/>
              <a:t>Sending all the data</a:t>
            </a:r>
          </a:p>
        </p:txBody>
      </p:sp>
    </p:spTree>
    <p:extLst>
      <p:ext uri="{BB962C8B-B14F-4D97-AF65-F5344CB8AC3E}">
        <p14:creationId xmlns:p14="http://schemas.microsoft.com/office/powerpoint/2010/main" val="164892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DDAC-7A14-6442-B85E-72FF497327A4}"/>
              </a:ext>
            </a:extLst>
          </p:cNvPr>
          <p:cNvSpPr>
            <a:spLocks noGrp="1"/>
          </p:cNvSpPr>
          <p:nvPr>
            <p:ph type="title"/>
          </p:nvPr>
        </p:nvSpPr>
        <p:spPr/>
        <p:txBody>
          <a:bodyPr/>
          <a:lstStyle/>
          <a:p>
            <a:r>
              <a:rPr lang="en-US" dirty="0"/>
              <a:t>IoT and Cloud Monitoring</a:t>
            </a:r>
          </a:p>
        </p:txBody>
      </p:sp>
      <p:pic>
        <p:nvPicPr>
          <p:cNvPr id="4" name="Picture 3">
            <a:extLst>
              <a:ext uri="{FF2B5EF4-FFF2-40B4-BE49-F238E27FC236}">
                <a16:creationId xmlns:a16="http://schemas.microsoft.com/office/drawing/2014/main" id="{3F14F59D-43E7-CF4C-9DE1-C306C91F74B0}"/>
              </a:ext>
            </a:extLst>
          </p:cNvPr>
          <p:cNvPicPr>
            <a:picLocks noChangeAspect="1"/>
          </p:cNvPicPr>
          <p:nvPr/>
        </p:nvPicPr>
        <p:blipFill>
          <a:blip r:embed="rId2"/>
          <a:stretch>
            <a:fillRect/>
          </a:stretch>
        </p:blipFill>
        <p:spPr>
          <a:xfrm>
            <a:off x="786542" y="1889278"/>
            <a:ext cx="6825488" cy="4120707"/>
          </a:xfrm>
          <a:prstGeom prst="rect">
            <a:avLst/>
          </a:prstGeom>
        </p:spPr>
      </p:pic>
      <p:sp>
        <p:nvSpPr>
          <p:cNvPr id="6" name="Rectangle 5">
            <a:extLst>
              <a:ext uri="{FF2B5EF4-FFF2-40B4-BE49-F238E27FC236}">
                <a16:creationId xmlns:a16="http://schemas.microsoft.com/office/drawing/2014/main" id="{D647AAB2-2951-E343-BE65-67C8AF8EDEBF}"/>
              </a:ext>
            </a:extLst>
          </p:cNvPr>
          <p:cNvSpPr/>
          <p:nvPr/>
        </p:nvSpPr>
        <p:spPr>
          <a:xfrm>
            <a:off x="8212196" y="1904218"/>
            <a:ext cx="2523744" cy="1389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Sketch Based</a:t>
            </a:r>
          </a:p>
          <a:p>
            <a:pPr algn="ctr"/>
            <a:r>
              <a:rPr lang="en-US" dirty="0">
                <a:solidFill>
                  <a:schemeClr val="tx1"/>
                </a:solidFill>
              </a:rPr>
              <a:t>Analytics Engine</a:t>
            </a:r>
          </a:p>
        </p:txBody>
      </p:sp>
      <p:cxnSp>
        <p:nvCxnSpPr>
          <p:cNvPr id="9" name="Straight Arrow Connector 8">
            <a:extLst>
              <a:ext uri="{FF2B5EF4-FFF2-40B4-BE49-F238E27FC236}">
                <a16:creationId xmlns:a16="http://schemas.microsoft.com/office/drawing/2014/main" id="{D381C5D6-477B-8B42-BDD0-BB999C862C8F}"/>
              </a:ext>
            </a:extLst>
          </p:cNvPr>
          <p:cNvCxnSpPr>
            <a:cxnSpLocks/>
          </p:cNvCxnSpPr>
          <p:nvPr/>
        </p:nvCxnSpPr>
        <p:spPr>
          <a:xfrm flipV="1">
            <a:off x="4902358" y="2577656"/>
            <a:ext cx="3305774" cy="15465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4E8BDA-4303-5C4E-943B-F6A4BB0307AC}"/>
              </a:ext>
            </a:extLst>
          </p:cNvPr>
          <p:cNvCxnSpPr>
            <a:cxnSpLocks/>
          </p:cNvCxnSpPr>
          <p:nvPr/>
        </p:nvCxnSpPr>
        <p:spPr>
          <a:xfrm flipV="1">
            <a:off x="5410068" y="2577656"/>
            <a:ext cx="2798064" cy="61360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1CA0D6-0B26-3B4C-82E2-181A87583824}"/>
              </a:ext>
            </a:extLst>
          </p:cNvPr>
          <p:cNvCxnSpPr>
            <a:cxnSpLocks/>
          </p:cNvCxnSpPr>
          <p:nvPr/>
        </p:nvCxnSpPr>
        <p:spPr>
          <a:xfrm flipV="1">
            <a:off x="6513444" y="2577656"/>
            <a:ext cx="1694688" cy="108555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D43C92-D330-6F4D-9B43-EDFB86D1717C}"/>
              </a:ext>
            </a:extLst>
          </p:cNvPr>
          <p:cNvCxnSpPr>
            <a:cxnSpLocks/>
          </p:cNvCxnSpPr>
          <p:nvPr/>
        </p:nvCxnSpPr>
        <p:spPr>
          <a:xfrm flipV="1">
            <a:off x="3199721" y="2577656"/>
            <a:ext cx="5008411" cy="192119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F9151D-93F5-1C4B-84C7-5364566FA5CF}"/>
              </a:ext>
            </a:extLst>
          </p:cNvPr>
          <p:cNvCxnSpPr>
            <a:cxnSpLocks/>
          </p:cNvCxnSpPr>
          <p:nvPr/>
        </p:nvCxnSpPr>
        <p:spPr>
          <a:xfrm flipV="1">
            <a:off x="2648580" y="2577656"/>
            <a:ext cx="5559552" cy="76600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Can 36">
            <a:extLst>
              <a:ext uri="{FF2B5EF4-FFF2-40B4-BE49-F238E27FC236}">
                <a16:creationId xmlns:a16="http://schemas.microsoft.com/office/drawing/2014/main" id="{C54BF9E8-3B98-3745-8F7B-1134EB466CA8}"/>
              </a:ext>
            </a:extLst>
          </p:cNvPr>
          <p:cNvSpPr/>
          <p:nvPr/>
        </p:nvSpPr>
        <p:spPr>
          <a:xfrm>
            <a:off x="5264679" y="3023084"/>
            <a:ext cx="234701" cy="15465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Can 37">
            <a:extLst>
              <a:ext uri="{FF2B5EF4-FFF2-40B4-BE49-F238E27FC236}">
                <a16:creationId xmlns:a16="http://schemas.microsoft.com/office/drawing/2014/main" id="{DB7FDB9C-151C-F24B-9D33-64D5B79A6913}"/>
              </a:ext>
            </a:extLst>
          </p:cNvPr>
          <p:cNvSpPr/>
          <p:nvPr/>
        </p:nvSpPr>
        <p:spPr>
          <a:xfrm>
            <a:off x="3933689" y="2557634"/>
            <a:ext cx="234701" cy="15465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an 38">
            <a:extLst>
              <a:ext uri="{FF2B5EF4-FFF2-40B4-BE49-F238E27FC236}">
                <a16:creationId xmlns:a16="http://schemas.microsoft.com/office/drawing/2014/main" id="{46FAA993-B8E2-1D49-82A3-07F86C3330B4}"/>
              </a:ext>
            </a:extLst>
          </p:cNvPr>
          <p:cNvSpPr/>
          <p:nvPr/>
        </p:nvSpPr>
        <p:spPr>
          <a:xfrm>
            <a:off x="6259175" y="3514343"/>
            <a:ext cx="234701" cy="15465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Can 39">
            <a:extLst>
              <a:ext uri="{FF2B5EF4-FFF2-40B4-BE49-F238E27FC236}">
                <a16:creationId xmlns:a16="http://schemas.microsoft.com/office/drawing/2014/main" id="{0F965D53-70B0-4A49-AEBD-483A366633E9}"/>
              </a:ext>
            </a:extLst>
          </p:cNvPr>
          <p:cNvSpPr/>
          <p:nvPr/>
        </p:nvSpPr>
        <p:spPr>
          <a:xfrm>
            <a:off x="2364854" y="3036432"/>
            <a:ext cx="234701" cy="15465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Can 40">
            <a:extLst>
              <a:ext uri="{FF2B5EF4-FFF2-40B4-BE49-F238E27FC236}">
                <a16:creationId xmlns:a16="http://schemas.microsoft.com/office/drawing/2014/main" id="{6D2F6B9A-D4AD-434C-A1C4-B7568F6148BB}"/>
              </a:ext>
            </a:extLst>
          </p:cNvPr>
          <p:cNvSpPr/>
          <p:nvPr/>
        </p:nvSpPr>
        <p:spPr>
          <a:xfrm>
            <a:off x="3078306" y="4352203"/>
            <a:ext cx="234701" cy="15465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6EDC27E0-C572-8D43-92FB-67C0EFD9B184}"/>
              </a:ext>
            </a:extLst>
          </p:cNvPr>
          <p:cNvSpPr txBox="1"/>
          <p:nvPr/>
        </p:nvSpPr>
        <p:spPr>
          <a:xfrm>
            <a:off x="5323179" y="2194400"/>
            <a:ext cx="2239459" cy="369332"/>
          </a:xfrm>
          <a:prstGeom prst="rect">
            <a:avLst/>
          </a:prstGeom>
          <a:noFill/>
        </p:spPr>
        <p:txBody>
          <a:bodyPr wrap="none" rtlCol="0">
            <a:spAutoFit/>
          </a:bodyPr>
          <a:lstStyle/>
          <a:p>
            <a:r>
              <a:rPr lang="en-US" dirty="0"/>
              <a:t>Sending only sketches</a:t>
            </a:r>
          </a:p>
        </p:txBody>
      </p:sp>
    </p:spTree>
    <p:extLst>
      <p:ext uri="{BB962C8B-B14F-4D97-AF65-F5344CB8AC3E}">
        <p14:creationId xmlns:p14="http://schemas.microsoft.com/office/powerpoint/2010/main" val="3962194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Can 18"/>
          <p:cNvSpPr/>
          <p:nvPr/>
        </p:nvSpPr>
        <p:spPr>
          <a:xfrm>
            <a:off x="5033878" y="4987635"/>
            <a:ext cx="1142410" cy="795647"/>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Sketch</a:t>
            </a:r>
          </a:p>
        </p:txBody>
      </p:sp>
      <p:cxnSp>
        <p:nvCxnSpPr>
          <p:cNvPr id="20" name="Straight Connector 19"/>
          <p:cNvCxnSpPr/>
          <p:nvPr/>
        </p:nvCxnSpPr>
        <p:spPr>
          <a:xfrm rot="5400000">
            <a:off x="3920993" y="3115382"/>
            <a:ext cx="3328901" cy="1306"/>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2" idx="3"/>
            <a:endCxn id="19" idx="2"/>
          </p:cNvCxnSpPr>
          <p:nvPr/>
        </p:nvCxnSpPr>
        <p:spPr>
          <a:xfrm>
            <a:off x="3848567" y="5379795"/>
            <a:ext cx="1185311" cy="5664"/>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19" idx="4"/>
            <a:endCxn id="6" idx="1"/>
          </p:cNvCxnSpPr>
          <p:nvPr/>
        </p:nvCxnSpPr>
        <p:spPr>
          <a:xfrm flipV="1">
            <a:off x="6176288" y="5379795"/>
            <a:ext cx="1255889" cy="5664"/>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10574822" y="5083319"/>
            <a:ext cx="971143" cy="592952"/>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Result</a:t>
            </a:r>
          </a:p>
        </p:txBody>
      </p:sp>
      <p:cxnSp>
        <p:nvCxnSpPr>
          <p:cNvPr id="25" name="Curved Connector 24"/>
          <p:cNvCxnSpPr>
            <a:stCxn id="6" idx="3"/>
            <a:endCxn id="24" idx="2"/>
          </p:cNvCxnSpPr>
          <p:nvPr/>
        </p:nvCxnSpPr>
        <p:spPr>
          <a:xfrm>
            <a:off x="8948308" y="5379795"/>
            <a:ext cx="1626514" cy="12700"/>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866051" y="2746586"/>
            <a:ext cx="1037756" cy="421761"/>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Iterator</a:t>
            </a:r>
          </a:p>
        </p:txBody>
      </p:sp>
      <p:sp>
        <p:nvSpPr>
          <p:cNvPr id="27" name="Left Brace 26"/>
          <p:cNvSpPr/>
          <p:nvPr/>
        </p:nvSpPr>
        <p:spPr>
          <a:xfrm rot="16200000">
            <a:off x="2704041" y="79052"/>
            <a:ext cx="731520" cy="4312499"/>
          </a:xfrm>
          <a:prstGeom prst="leftBrace">
            <a:avLst>
              <a:gd name="adj1" fmla="val 8333"/>
              <a:gd name="adj2" fmla="val 16184"/>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p:cNvSpPr/>
          <p:nvPr/>
        </p:nvSpPr>
        <p:spPr>
          <a:xfrm rot="16200000">
            <a:off x="8284687" y="13493"/>
            <a:ext cx="731520" cy="4442143"/>
          </a:xfrm>
          <a:prstGeom prst="leftBrace">
            <a:avLst>
              <a:gd name="adj1" fmla="val 8333"/>
              <a:gd name="adj2" fmla="val 9680"/>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ectangle 28"/>
          <p:cNvSpPr/>
          <p:nvPr/>
        </p:nvSpPr>
        <p:spPr>
          <a:xfrm>
            <a:off x="6141514" y="2740835"/>
            <a:ext cx="1037756" cy="421761"/>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Iterator</a:t>
            </a:r>
          </a:p>
        </p:txBody>
      </p:sp>
      <p:cxnSp>
        <p:nvCxnSpPr>
          <p:cNvPr id="32" name="Shape 115"/>
          <p:cNvCxnSpPr>
            <a:stCxn id="26" idx="2"/>
            <a:endCxn id="2" idx="1"/>
          </p:cNvCxnSpPr>
          <p:nvPr/>
        </p:nvCxnSpPr>
        <p:spPr>
          <a:xfrm rot="16200000" flipH="1">
            <a:off x="782391" y="3770884"/>
            <a:ext cx="2211448" cy="1006373"/>
          </a:xfrm>
          <a:prstGeom prst="curvedConnector2">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hape 116"/>
          <p:cNvCxnSpPr>
            <a:stCxn id="29" idx="2"/>
            <a:endCxn id="6" idx="1"/>
          </p:cNvCxnSpPr>
          <p:nvPr/>
        </p:nvCxnSpPr>
        <p:spPr>
          <a:xfrm rot="16200000" flipH="1">
            <a:off x="5937685" y="3885302"/>
            <a:ext cx="2217199" cy="771785"/>
          </a:xfrm>
          <a:prstGeom prst="curvedConnector2">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itle 1"/>
          <p:cNvSpPr>
            <a:spLocks noGrp="1"/>
          </p:cNvSpPr>
          <p:nvPr>
            <p:ph type="title"/>
          </p:nvPr>
        </p:nvSpPr>
        <p:spPr>
          <a:xfrm>
            <a:off x="0" y="-5934"/>
            <a:ext cx="8521065" cy="1083309"/>
          </a:xfrm>
        </p:spPr>
        <p:txBody>
          <a:bodyPr>
            <a:normAutofit/>
          </a:bodyPr>
          <a:lstStyle/>
          <a:p>
            <a:r>
              <a:rPr lang="en-US" dirty="0"/>
              <a:t>Some Basic Problems are Impossible</a:t>
            </a:r>
          </a:p>
        </p:txBody>
      </p:sp>
      <p:sp>
        <p:nvSpPr>
          <p:cNvPr id="38" name="Rectangle 37"/>
          <p:cNvSpPr/>
          <p:nvPr/>
        </p:nvSpPr>
        <p:spPr>
          <a:xfrm>
            <a:off x="1132004" y="1499135"/>
            <a:ext cx="368940" cy="372239"/>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39" name="Rectangle 38"/>
          <p:cNvSpPr/>
          <p:nvPr/>
        </p:nvSpPr>
        <p:spPr>
          <a:xfrm>
            <a:off x="1685415" y="1499135"/>
            <a:ext cx="368940" cy="372239"/>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7</a:t>
            </a:r>
          </a:p>
        </p:txBody>
      </p:sp>
      <p:sp>
        <p:nvSpPr>
          <p:cNvPr id="40" name="Rectangle 39"/>
          <p:cNvSpPr/>
          <p:nvPr/>
        </p:nvSpPr>
        <p:spPr>
          <a:xfrm>
            <a:off x="2238826" y="1499135"/>
            <a:ext cx="368940" cy="372239"/>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8</a:t>
            </a:r>
          </a:p>
        </p:txBody>
      </p:sp>
      <p:sp>
        <p:nvSpPr>
          <p:cNvPr id="41" name="Rectangle 40"/>
          <p:cNvSpPr/>
          <p:nvPr/>
        </p:nvSpPr>
        <p:spPr>
          <a:xfrm>
            <a:off x="2792239" y="1499135"/>
            <a:ext cx="368940" cy="372239"/>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42" name="Rectangle 41"/>
          <p:cNvSpPr/>
          <p:nvPr/>
        </p:nvSpPr>
        <p:spPr>
          <a:xfrm>
            <a:off x="8558721" y="1499135"/>
            <a:ext cx="368940" cy="372239"/>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0</a:t>
            </a:r>
          </a:p>
        </p:txBody>
      </p:sp>
      <p:sp>
        <p:nvSpPr>
          <p:cNvPr id="43" name="Rectangle 42"/>
          <p:cNvSpPr/>
          <p:nvPr/>
        </p:nvSpPr>
        <p:spPr>
          <a:xfrm>
            <a:off x="9112133" y="1499135"/>
            <a:ext cx="368940" cy="372239"/>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44" name="Rectangle 43"/>
          <p:cNvSpPr/>
          <p:nvPr/>
        </p:nvSpPr>
        <p:spPr>
          <a:xfrm>
            <a:off x="9665544" y="1499135"/>
            <a:ext cx="368940" cy="372239"/>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7</a:t>
            </a:r>
          </a:p>
        </p:txBody>
      </p:sp>
      <p:sp>
        <p:nvSpPr>
          <p:cNvPr id="45" name="Rectangle 44"/>
          <p:cNvSpPr/>
          <p:nvPr/>
        </p:nvSpPr>
        <p:spPr>
          <a:xfrm>
            <a:off x="10280446" y="1499135"/>
            <a:ext cx="368940" cy="372239"/>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7</a:t>
            </a:r>
          </a:p>
        </p:txBody>
      </p:sp>
      <p:sp>
        <p:nvSpPr>
          <p:cNvPr id="49" name="Oval 48"/>
          <p:cNvSpPr/>
          <p:nvPr/>
        </p:nvSpPr>
        <p:spPr>
          <a:xfrm flipH="1" flipV="1">
            <a:off x="3433452" y="1682219"/>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2391302" y="4740383"/>
            <a:ext cx="1457265" cy="1278824"/>
          </a:xfrm>
          <a:prstGeom prst="rect">
            <a:avLst/>
          </a:prstGeom>
        </p:spPr>
      </p:pic>
      <p:pic>
        <p:nvPicPr>
          <p:cNvPr id="6" name="Picture 5"/>
          <p:cNvPicPr>
            <a:picLocks noChangeAspect="1"/>
          </p:cNvPicPr>
          <p:nvPr/>
        </p:nvPicPr>
        <p:blipFill>
          <a:blip r:embed="rId3"/>
          <a:stretch>
            <a:fillRect/>
          </a:stretch>
        </p:blipFill>
        <p:spPr>
          <a:xfrm>
            <a:off x="7432177" y="4740383"/>
            <a:ext cx="1516131" cy="1278824"/>
          </a:xfrm>
          <a:prstGeom prst="rect">
            <a:avLst/>
          </a:prstGeom>
        </p:spPr>
      </p:pic>
      <p:sp>
        <p:nvSpPr>
          <p:cNvPr id="53" name="Oval 52"/>
          <p:cNvSpPr/>
          <p:nvPr/>
        </p:nvSpPr>
        <p:spPr>
          <a:xfrm flipH="1" flipV="1">
            <a:off x="3741426" y="1682592"/>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flipH="1" flipV="1">
            <a:off x="4363726" y="1682592"/>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flipH="1" flipV="1">
            <a:off x="4055752" y="1682219"/>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flipH="1" flipV="1">
            <a:off x="4678052" y="1682219"/>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flipH="1" flipV="1">
            <a:off x="4986026" y="1682592"/>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flipH="1" flipV="1">
            <a:off x="6617977" y="1672694"/>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flipH="1" flipV="1">
            <a:off x="6925951" y="1673067"/>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flipH="1" flipV="1">
            <a:off x="7548251" y="1673067"/>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flipH="1" flipV="1">
            <a:off x="7240277" y="1672694"/>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flipH="1" flipV="1">
            <a:off x="7862577" y="1672694"/>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flipH="1" flipV="1">
            <a:off x="8170551" y="1673067"/>
            <a:ext cx="36893" cy="37223"/>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182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224" y="860612"/>
            <a:ext cx="5263419" cy="5997388"/>
          </a:xfrm>
        </p:spPr>
        <p:txBody>
          <a:bodyPr>
            <a:normAutofit/>
          </a:bodyPr>
          <a:lstStyle/>
          <a:p>
            <a:pPr marL="0" indent="0">
              <a:buNone/>
            </a:pPr>
            <a:r>
              <a:rPr lang="en-US" sz="2400" b="1" dirty="0"/>
              <a:t>Items </a:t>
            </a:r>
          </a:p>
          <a:p>
            <a:pPr marL="0" indent="0">
              <a:buNone/>
            </a:pPr>
            <a:r>
              <a:rPr lang="en-US" sz="2400" dirty="0"/>
              <a:t>(words, IP-addresses, events, clicks,...)</a:t>
            </a:r>
          </a:p>
          <a:p>
            <a:r>
              <a:rPr lang="en-US" sz="2400" dirty="0"/>
              <a:t>Counting distinct elements</a:t>
            </a:r>
          </a:p>
          <a:p>
            <a:r>
              <a:rPr lang="en-US" sz="2400" dirty="0"/>
              <a:t>Item frequencies</a:t>
            </a:r>
          </a:p>
          <a:p>
            <a:r>
              <a:rPr lang="en-US" sz="2400" dirty="0"/>
              <a:t>Approximate Quantiles </a:t>
            </a:r>
          </a:p>
          <a:p>
            <a:r>
              <a:rPr lang="en-US" sz="2400" dirty="0"/>
              <a:t>Moment and entropy estimation</a:t>
            </a:r>
          </a:p>
          <a:p>
            <a:r>
              <a:rPr lang="en-US" sz="2400" dirty="0"/>
              <a:t>Approximate set operations</a:t>
            </a:r>
          </a:p>
          <a:p>
            <a:r>
              <a:rPr lang="en-US" sz="2400" dirty="0"/>
              <a:t>Sampling</a:t>
            </a:r>
          </a:p>
          <a:p>
            <a:pPr marL="0" indent="0">
              <a:buNone/>
            </a:pPr>
            <a:r>
              <a:rPr lang="en-US" sz="2400" b="1" dirty="0"/>
              <a:t>Matrices</a:t>
            </a:r>
            <a:r>
              <a:rPr lang="en-US" sz="2400" dirty="0"/>
              <a:t> </a:t>
            </a:r>
          </a:p>
          <a:p>
            <a:pPr marL="0" indent="0">
              <a:buNone/>
            </a:pPr>
            <a:r>
              <a:rPr lang="en-US" sz="2400" dirty="0"/>
              <a:t>(text corpora, recommendations, ...)</a:t>
            </a:r>
          </a:p>
          <a:p>
            <a:r>
              <a:rPr lang="en-US" sz="2400" dirty="0"/>
              <a:t>Covariance estimation matrix</a:t>
            </a:r>
          </a:p>
          <a:p>
            <a:r>
              <a:rPr lang="en-US" sz="2400" dirty="0"/>
              <a:t>Low rank approximation</a:t>
            </a:r>
          </a:p>
          <a:p>
            <a:r>
              <a:rPr lang="en-US" sz="2400" dirty="0"/>
              <a:t>Sparsification</a:t>
            </a:r>
          </a:p>
          <a:p>
            <a:endParaRPr lang="en-US" sz="2400" dirty="0"/>
          </a:p>
        </p:txBody>
      </p:sp>
      <p:sp>
        <p:nvSpPr>
          <p:cNvPr id="4" name="Title 1"/>
          <p:cNvSpPr txBox="1">
            <a:spLocks/>
          </p:cNvSpPr>
          <p:nvPr/>
        </p:nvSpPr>
        <p:spPr>
          <a:xfrm>
            <a:off x="0" y="-5934"/>
            <a:ext cx="8521065" cy="1083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can we do in this model?</a:t>
            </a:r>
          </a:p>
        </p:txBody>
      </p:sp>
      <p:sp>
        <p:nvSpPr>
          <p:cNvPr id="5" name="Content Placeholder 2"/>
          <p:cNvSpPr txBox="1">
            <a:spLocks/>
          </p:cNvSpPr>
          <p:nvPr/>
        </p:nvSpPr>
        <p:spPr>
          <a:xfrm>
            <a:off x="5460643" y="860612"/>
            <a:ext cx="6309826" cy="5997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Vectors </a:t>
            </a:r>
          </a:p>
          <a:p>
            <a:pPr marL="0" indent="0">
              <a:buNone/>
            </a:pPr>
            <a:r>
              <a:rPr lang="en-US" sz="2400" dirty="0"/>
              <a:t>(text documents, images,  example features,...)</a:t>
            </a:r>
          </a:p>
          <a:p>
            <a:r>
              <a:rPr lang="en-US" sz="2400" dirty="0"/>
              <a:t>Dimensionality reduction</a:t>
            </a:r>
          </a:p>
          <a:p>
            <a:r>
              <a:rPr lang="en-US" sz="2400" dirty="0"/>
              <a:t>Clustering (k-means, k-median,…)</a:t>
            </a:r>
          </a:p>
          <a:p>
            <a:r>
              <a:rPr lang="en-US" sz="2400" dirty="0"/>
              <a:t>Linear Regression</a:t>
            </a:r>
          </a:p>
          <a:p>
            <a:r>
              <a:rPr lang="en-US" sz="2400" dirty="0"/>
              <a:t>Machine learning (some of it at least)</a:t>
            </a:r>
          </a:p>
          <a:p>
            <a:r>
              <a:rPr lang="en-US" sz="2400" dirty="0"/>
              <a:t>Density Estimation / Anomaly detection</a:t>
            </a:r>
          </a:p>
          <a:p>
            <a:pPr marL="0" indent="0">
              <a:buNone/>
            </a:pPr>
            <a:endParaRPr lang="en-US" sz="2400" dirty="0"/>
          </a:p>
          <a:p>
            <a:pPr marL="0" indent="0">
              <a:buNone/>
            </a:pPr>
            <a:r>
              <a:rPr lang="en-US" sz="2400" b="1" dirty="0"/>
              <a:t>Graphs*</a:t>
            </a:r>
          </a:p>
          <a:p>
            <a:pPr marL="0" indent="0">
              <a:buNone/>
            </a:pPr>
            <a:r>
              <a:rPr lang="en-US" sz="2400" dirty="0"/>
              <a:t>(social networks, communications, ...)</a:t>
            </a:r>
          </a:p>
          <a:p>
            <a:r>
              <a:rPr lang="en-US" sz="2400" dirty="0"/>
              <a:t>Connectivity</a:t>
            </a:r>
          </a:p>
          <a:p>
            <a:r>
              <a:rPr lang="en-US" sz="2400" dirty="0"/>
              <a:t>Cut Sparsification</a:t>
            </a:r>
          </a:p>
          <a:p>
            <a:r>
              <a:rPr lang="en-US" sz="2400" dirty="0"/>
              <a:t>Weighted Matching </a:t>
            </a:r>
          </a:p>
        </p:txBody>
      </p:sp>
    </p:spTree>
    <p:extLst>
      <p:ext uri="{BB962C8B-B14F-4D97-AF65-F5344CB8AC3E}">
        <p14:creationId xmlns:p14="http://schemas.microsoft.com/office/powerpoint/2010/main" val="1290027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224559" y="164093"/>
            <a:ext cx="9144000" cy="812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Data Sketches – Open Source Project</a:t>
            </a:r>
          </a:p>
        </p:txBody>
      </p:sp>
      <p:sp>
        <p:nvSpPr>
          <p:cNvPr id="2" name="Rectangle 1">
            <a:extLst>
              <a:ext uri="{FF2B5EF4-FFF2-40B4-BE49-F238E27FC236}">
                <a16:creationId xmlns:a16="http://schemas.microsoft.com/office/drawing/2014/main" id="{019EA2E6-3986-DC4C-9ADC-41B0A0932B5B}"/>
              </a:ext>
            </a:extLst>
          </p:cNvPr>
          <p:cNvSpPr/>
          <p:nvPr/>
        </p:nvSpPr>
        <p:spPr>
          <a:xfrm>
            <a:off x="443631" y="6020779"/>
            <a:ext cx="10096233" cy="646331"/>
          </a:xfrm>
          <a:prstGeom prst="rect">
            <a:avLst/>
          </a:prstGeom>
        </p:spPr>
        <p:txBody>
          <a:bodyPr wrap="square">
            <a:spAutoFit/>
          </a:bodyPr>
          <a:lstStyle/>
          <a:p>
            <a:r>
              <a:rPr lang="en-US" dirty="0"/>
              <a:t>L. Rhodes, K. Lang, A. </a:t>
            </a:r>
            <a:r>
              <a:rPr lang="en-US" dirty="0" err="1"/>
              <a:t>Saydakov</a:t>
            </a:r>
            <a:r>
              <a:rPr lang="en-US" dirty="0"/>
              <a:t>, J. </a:t>
            </a:r>
            <a:r>
              <a:rPr lang="en-US" dirty="0" err="1"/>
              <a:t>Thaler</a:t>
            </a:r>
            <a:r>
              <a:rPr lang="en-US" dirty="0"/>
              <a:t>, E. Liberty, and J. Malkin. </a:t>
            </a:r>
            <a:r>
              <a:rPr lang="en-US" dirty="0" err="1"/>
              <a:t>DataSketches</a:t>
            </a:r>
            <a:r>
              <a:rPr lang="en-US" dirty="0"/>
              <a:t>: A Java software library of stochastic streaming algorithms, 2017. https://</a:t>
            </a:r>
            <a:r>
              <a:rPr lang="en-US" dirty="0" err="1"/>
              <a:t>datasketches.github.io</a:t>
            </a:r>
            <a:r>
              <a:rPr lang="en-US" dirty="0"/>
              <a:t>.</a:t>
            </a:r>
          </a:p>
        </p:txBody>
      </p:sp>
      <p:grpSp>
        <p:nvGrpSpPr>
          <p:cNvPr id="8" name="Group 7">
            <a:extLst>
              <a:ext uri="{FF2B5EF4-FFF2-40B4-BE49-F238E27FC236}">
                <a16:creationId xmlns:a16="http://schemas.microsoft.com/office/drawing/2014/main" id="{5B0CCA11-AD5A-E344-904B-E2C26BB81BEC}"/>
              </a:ext>
            </a:extLst>
          </p:cNvPr>
          <p:cNvGrpSpPr/>
          <p:nvPr/>
        </p:nvGrpSpPr>
        <p:grpSpPr>
          <a:xfrm>
            <a:off x="443631" y="990613"/>
            <a:ext cx="10758235" cy="3179608"/>
            <a:chOff x="-13179" y="2449324"/>
            <a:chExt cx="12192000" cy="3814513"/>
          </a:xfrm>
        </p:grpSpPr>
        <p:pic>
          <p:nvPicPr>
            <p:cNvPr id="3" name="Picture 2">
              <a:extLst>
                <a:ext uri="{FF2B5EF4-FFF2-40B4-BE49-F238E27FC236}">
                  <a16:creationId xmlns:a16="http://schemas.microsoft.com/office/drawing/2014/main" id="{391EE70D-1FB5-9942-9A6D-4BD669C16841}"/>
                </a:ext>
              </a:extLst>
            </p:cNvPr>
            <p:cNvPicPr>
              <a:picLocks noChangeAspect="1"/>
            </p:cNvPicPr>
            <p:nvPr/>
          </p:nvPicPr>
          <p:blipFill>
            <a:blip r:embed="rId2"/>
            <a:stretch>
              <a:fillRect/>
            </a:stretch>
          </p:blipFill>
          <p:spPr>
            <a:xfrm>
              <a:off x="-13179" y="3318480"/>
              <a:ext cx="12178821" cy="2945357"/>
            </a:xfrm>
            <a:prstGeom prst="rect">
              <a:avLst/>
            </a:prstGeom>
          </p:spPr>
        </p:pic>
        <p:pic>
          <p:nvPicPr>
            <p:cNvPr id="7" name="Picture 6">
              <a:extLst>
                <a:ext uri="{FF2B5EF4-FFF2-40B4-BE49-F238E27FC236}">
                  <a16:creationId xmlns:a16="http://schemas.microsoft.com/office/drawing/2014/main" id="{8FF7FED7-5388-B049-BC42-2CC2C607F996}"/>
                </a:ext>
              </a:extLst>
            </p:cNvPr>
            <p:cNvPicPr>
              <a:picLocks noChangeAspect="1"/>
            </p:cNvPicPr>
            <p:nvPr/>
          </p:nvPicPr>
          <p:blipFill>
            <a:blip r:embed="rId3"/>
            <a:stretch>
              <a:fillRect/>
            </a:stretch>
          </p:blipFill>
          <p:spPr>
            <a:xfrm>
              <a:off x="-13179" y="2449324"/>
              <a:ext cx="12192000" cy="869156"/>
            </a:xfrm>
            <a:prstGeom prst="rect">
              <a:avLst/>
            </a:prstGeom>
          </p:spPr>
        </p:pic>
      </p:grpSp>
      <p:sp>
        <p:nvSpPr>
          <p:cNvPr id="11" name="Rectangle 10">
            <a:extLst>
              <a:ext uri="{FF2B5EF4-FFF2-40B4-BE49-F238E27FC236}">
                <a16:creationId xmlns:a16="http://schemas.microsoft.com/office/drawing/2014/main" id="{F212ACFA-7714-FF47-9BD1-464E509A387B}"/>
              </a:ext>
            </a:extLst>
          </p:cNvPr>
          <p:cNvSpPr/>
          <p:nvPr/>
        </p:nvSpPr>
        <p:spPr>
          <a:xfrm rot="5140296">
            <a:off x="3058091" y="2451050"/>
            <a:ext cx="1943100" cy="1107996"/>
          </a:xfrm>
          <a:prstGeom prst="rect">
            <a:avLst/>
          </a:prstGeom>
        </p:spPr>
        <p:txBody>
          <a:bodyPr wrap="square">
            <a:spAutoFit/>
          </a:bodyPr>
          <a:lstStyle/>
          <a:p>
            <a:r>
              <a:rPr lang="en-US" sz="6600" dirty="0"/>
              <a:t>🍾</a:t>
            </a:r>
          </a:p>
        </p:txBody>
      </p:sp>
      <p:cxnSp>
        <p:nvCxnSpPr>
          <p:cNvPr id="16" name="Straight Arrow Connector 15">
            <a:extLst>
              <a:ext uri="{FF2B5EF4-FFF2-40B4-BE49-F238E27FC236}">
                <a16:creationId xmlns:a16="http://schemas.microsoft.com/office/drawing/2014/main" id="{5637A7D0-4415-2E4D-A24C-A053A192BD7C}"/>
              </a:ext>
            </a:extLst>
          </p:cNvPr>
          <p:cNvCxnSpPr>
            <a:cxnSpLocks/>
          </p:cNvCxnSpPr>
          <p:nvPr/>
        </p:nvCxnSpPr>
        <p:spPr>
          <a:xfrm flipH="1">
            <a:off x="2484045" y="2911722"/>
            <a:ext cx="1107941" cy="45528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7D3486-A86D-B341-98E6-71B2721CD7D0}"/>
              </a:ext>
            </a:extLst>
          </p:cNvPr>
          <p:cNvSpPr txBox="1"/>
          <p:nvPr/>
        </p:nvSpPr>
        <p:spPr>
          <a:xfrm>
            <a:off x="443631" y="4247010"/>
            <a:ext cx="10746606" cy="1600438"/>
          </a:xfrm>
          <a:prstGeom prst="rect">
            <a:avLst/>
          </a:prstGeom>
          <a:noFill/>
          <a:ln>
            <a:solidFill>
              <a:schemeClr val="tx1"/>
            </a:solidFill>
          </a:ln>
        </p:spPr>
        <p:txBody>
          <a:bodyPr wrap="square" rtlCol="0">
            <a:spAutoFit/>
          </a:bodyPr>
          <a:lstStyle/>
          <a:p>
            <a:r>
              <a:rPr lang="en-US" sz="2200" b="1" dirty="0">
                <a:latin typeface="Courier New" panose="02070309020205020404" pitchFamily="49" charset="0"/>
                <a:cs typeface="Courier New" panose="02070309020205020404" pitchFamily="49" charset="0"/>
              </a:rPr>
              <a:t>&gt;&gt; brew tap </a:t>
            </a:r>
            <a:r>
              <a:rPr lang="en-US" sz="2200" b="1" dirty="0" err="1">
                <a:latin typeface="Courier New" panose="02070309020205020404" pitchFamily="49" charset="0"/>
                <a:cs typeface="Courier New" panose="02070309020205020404" pitchFamily="49" charset="0"/>
              </a:rPr>
              <a:t>DataSketches</a:t>
            </a:r>
            <a:r>
              <a:rPr lang="en-US" sz="2200" b="1" dirty="0">
                <a:latin typeface="Courier New" panose="02070309020205020404" pitchFamily="49" charset="0"/>
                <a:cs typeface="Courier New" panose="02070309020205020404" pitchFamily="49" charset="0"/>
              </a:rPr>
              <a:t>/sketches-</a:t>
            </a:r>
            <a:r>
              <a:rPr lang="en-US" sz="2200" b="1" dirty="0" err="1">
                <a:latin typeface="Courier New" panose="02070309020205020404" pitchFamily="49" charset="0"/>
                <a:cs typeface="Courier New" panose="02070309020205020404" pitchFamily="49" charset="0"/>
              </a:rPr>
              <a:t>cmd</a:t>
            </a:r>
            <a:endParaRPr lang="en-US" sz="2200" b="1" dirty="0">
              <a:latin typeface="Courier New" panose="02070309020205020404" pitchFamily="49" charset="0"/>
              <a:cs typeface="Courier New" panose="02070309020205020404" pitchFamily="49" charset="0"/>
            </a:endParaRPr>
          </a:p>
          <a:p>
            <a:r>
              <a:rPr lang="en-US" sz="2200" b="1" dirty="0">
                <a:latin typeface="Courier New" panose="02070309020205020404" pitchFamily="49" charset="0"/>
                <a:cs typeface="Courier New" panose="02070309020205020404" pitchFamily="49" charset="0"/>
              </a:rPr>
              <a:t>&gt;&gt; brew install data-sketches</a:t>
            </a:r>
          </a:p>
          <a:p>
            <a:r>
              <a:rPr lang="en-US" sz="3600" dirty="0"/>
              <a:t>🍺</a:t>
            </a:r>
            <a:r>
              <a:rPr lang="en-US" dirty="0"/>
              <a:t> </a:t>
            </a:r>
          </a:p>
          <a:p>
            <a:endParaRPr lang="en-US" dirty="0"/>
          </a:p>
        </p:txBody>
      </p:sp>
    </p:spTree>
    <p:extLst>
      <p:ext uri="{BB962C8B-B14F-4D97-AF65-F5344CB8AC3E}">
        <p14:creationId xmlns:p14="http://schemas.microsoft.com/office/powerpoint/2010/main" val="128727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FB70-297E-EE4D-9083-9126C91E1E72}"/>
              </a:ext>
            </a:extLst>
          </p:cNvPr>
          <p:cNvSpPr>
            <a:spLocks noGrp="1"/>
          </p:cNvSpPr>
          <p:nvPr>
            <p:ph type="title"/>
          </p:nvPr>
        </p:nvSpPr>
        <p:spPr>
          <a:xfrm>
            <a:off x="0" y="0"/>
            <a:ext cx="10515600" cy="914400"/>
          </a:xfrm>
        </p:spPr>
        <p:txBody>
          <a:bodyPr/>
          <a:lstStyle/>
          <a:p>
            <a:r>
              <a:rPr lang="en-US" dirty="0"/>
              <a:t>Production ready</a:t>
            </a:r>
          </a:p>
        </p:txBody>
      </p:sp>
      <p:pic>
        <p:nvPicPr>
          <p:cNvPr id="4" name="Picture 3">
            <a:extLst>
              <a:ext uri="{FF2B5EF4-FFF2-40B4-BE49-F238E27FC236}">
                <a16:creationId xmlns:a16="http://schemas.microsoft.com/office/drawing/2014/main" id="{FF9F61E7-D886-8F4A-857E-FF30F88FB63E}"/>
              </a:ext>
            </a:extLst>
          </p:cNvPr>
          <p:cNvPicPr>
            <a:picLocks noChangeAspect="1"/>
          </p:cNvPicPr>
          <p:nvPr/>
        </p:nvPicPr>
        <p:blipFill>
          <a:blip r:embed="rId2"/>
          <a:stretch>
            <a:fillRect/>
          </a:stretch>
        </p:blipFill>
        <p:spPr>
          <a:xfrm>
            <a:off x="5908964" y="2209086"/>
            <a:ext cx="4606636" cy="1412702"/>
          </a:xfrm>
          <a:prstGeom prst="rect">
            <a:avLst/>
          </a:prstGeom>
        </p:spPr>
      </p:pic>
      <p:pic>
        <p:nvPicPr>
          <p:cNvPr id="5" name="Picture 4">
            <a:extLst>
              <a:ext uri="{FF2B5EF4-FFF2-40B4-BE49-F238E27FC236}">
                <a16:creationId xmlns:a16="http://schemas.microsoft.com/office/drawing/2014/main" id="{AC4ABC2F-D449-9347-B1B2-9C1362462203}"/>
              </a:ext>
            </a:extLst>
          </p:cNvPr>
          <p:cNvPicPr>
            <a:picLocks noChangeAspect="1"/>
          </p:cNvPicPr>
          <p:nvPr/>
        </p:nvPicPr>
        <p:blipFill>
          <a:blip r:embed="rId3"/>
          <a:stretch>
            <a:fillRect/>
          </a:stretch>
        </p:blipFill>
        <p:spPr>
          <a:xfrm>
            <a:off x="7692715" y="4100630"/>
            <a:ext cx="3915358" cy="1477157"/>
          </a:xfrm>
          <a:prstGeom prst="rect">
            <a:avLst/>
          </a:prstGeom>
        </p:spPr>
      </p:pic>
      <p:pic>
        <p:nvPicPr>
          <p:cNvPr id="6" name="Picture 5">
            <a:extLst>
              <a:ext uri="{FF2B5EF4-FFF2-40B4-BE49-F238E27FC236}">
                <a16:creationId xmlns:a16="http://schemas.microsoft.com/office/drawing/2014/main" id="{4C7F0516-7442-1D4B-9114-4F36AD82C19E}"/>
              </a:ext>
            </a:extLst>
          </p:cNvPr>
          <p:cNvPicPr>
            <a:picLocks noChangeAspect="1"/>
          </p:cNvPicPr>
          <p:nvPr/>
        </p:nvPicPr>
        <p:blipFill>
          <a:blip r:embed="rId4"/>
          <a:stretch>
            <a:fillRect/>
          </a:stretch>
        </p:blipFill>
        <p:spPr>
          <a:xfrm>
            <a:off x="605702" y="4046244"/>
            <a:ext cx="3454504" cy="1585931"/>
          </a:xfrm>
          <a:prstGeom prst="rect">
            <a:avLst/>
          </a:prstGeom>
        </p:spPr>
      </p:pic>
      <p:pic>
        <p:nvPicPr>
          <p:cNvPr id="7" name="Picture 6">
            <a:extLst>
              <a:ext uri="{FF2B5EF4-FFF2-40B4-BE49-F238E27FC236}">
                <a16:creationId xmlns:a16="http://schemas.microsoft.com/office/drawing/2014/main" id="{5CCD3AAE-CA77-4544-9C8E-61F596775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995" y="2209086"/>
            <a:ext cx="3191997" cy="1276798"/>
          </a:xfrm>
          <a:prstGeom prst="rect">
            <a:avLst/>
          </a:prstGeom>
        </p:spPr>
      </p:pic>
      <p:pic>
        <p:nvPicPr>
          <p:cNvPr id="3" name="Picture 2">
            <a:extLst>
              <a:ext uri="{FF2B5EF4-FFF2-40B4-BE49-F238E27FC236}">
                <a16:creationId xmlns:a16="http://schemas.microsoft.com/office/drawing/2014/main" id="{6F7EF71D-0E29-274A-A050-6BBE522B9743}"/>
              </a:ext>
            </a:extLst>
          </p:cNvPr>
          <p:cNvPicPr>
            <a:picLocks noChangeAspect="1"/>
          </p:cNvPicPr>
          <p:nvPr/>
        </p:nvPicPr>
        <p:blipFill>
          <a:blip r:embed="rId6"/>
          <a:stretch>
            <a:fillRect/>
          </a:stretch>
        </p:blipFill>
        <p:spPr>
          <a:xfrm>
            <a:off x="4702961" y="3714138"/>
            <a:ext cx="2919096" cy="2181640"/>
          </a:xfrm>
          <a:prstGeom prst="rect">
            <a:avLst/>
          </a:prstGeom>
        </p:spPr>
      </p:pic>
    </p:spTree>
    <p:extLst>
      <p:ext uri="{BB962C8B-B14F-4D97-AF65-F5344CB8AC3E}">
        <p14:creationId xmlns:p14="http://schemas.microsoft.com/office/powerpoint/2010/main" val="27041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26F959-9BF5-B344-BCA6-483A7523A0EA}"/>
              </a:ext>
            </a:extLst>
          </p:cNvPr>
          <p:cNvGrpSpPr/>
          <p:nvPr/>
        </p:nvGrpSpPr>
        <p:grpSpPr>
          <a:xfrm>
            <a:off x="3449868" y="1227320"/>
            <a:ext cx="4943553" cy="4282313"/>
            <a:chOff x="3449868" y="1004300"/>
            <a:chExt cx="4943553" cy="4282313"/>
          </a:xfrm>
        </p:grpSpPr>
        <p:sp>
          <p:nvSpPr>
            <p:cNvPr id="6" name="Can 5"/>
            <p:cNvSpPr/>
            <p:nvPr/>
          </p:nvSpPr>
          <p:spPr>
            <a:xfrm>
              <a:off x="4769421" y="3460988"/>
              <a:ext cx="975618"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Data</a:t>
              </a:r>
              <a:endParaRPr lang="en-US" dirty="0"/>
            </a:p>
          </p:txBody>
        </p:sp>
        <p:sp>
          <p:nvSpPr>
            <p:cNvPr id="7" name="Rectangle 6"/>
            <p:cNvSpPr/>
            <p:nvPr/>
          </p:nvSpPr>
          <p:spPr>
            <a:xfrm>
              <a:off x="4206070" y="4656861"/>
              <a:ext cx="2109170" cy="62975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Computation</a:t>
              </a:r>
            </a:p>
          </p:txBody>
        </p:sp>
        <p:sp>
          <p:nvSpPr>
            <p:cNvPr id="8" name="Can 7"/>
            <p:cNvSpPr/>
            <p:nvPr/>
          </p:nvSpPr>
          <p:spPr>
            <a:xfrm>
              <a:off x="7417805" y="4656861"/>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Result</a:t>
              </a:r>
            </a:p>
          </p:txBody>
        </p:sp>
        <p:cxnSp>
          <p:nvCxnSpPr>
            <p:cNvPr id="9" name="Curved Connector 8"/>
            <p:cNvCxnSpPr>
              <a:stCxn id="6" idx="3"/>
              <a:endCxn id="7" idx="0"/>
            </p:cNvCxnSpPr>
            <p:nvPr/>
          </p:nvCxnSpPr>
          <p:spPr>
            <a:xfrm rot="16200000" flipH="1">
              <a:off x="4970884" y="4367089"/>
              <a:ext cx="576117" cy="342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7" idx="3"/>
              <a:endCxn id="8" idx="2"/>
            </p:cNvCxnSpPr>
            <p:nvPr/>
          </p:nvCxnSpPr>
          <p:spPr>
            <a:xfrm flipV="1">
              <a:off x="6315239" y="4966739"/>
              <a:ext cx="1102566" cy="499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Cloud 10"/>
            <p:cNvSpPr/>
            <p:nvPr/>
          </p:nvSpPr>
          <p:spPr>
            <a:xfrm>
              <a:off x="3449868" y="1004300"/>
              <a:ext cx="3463637" cy="1826281"/>
            </a:xfrm>
            <a:prstGeom prst="cloud">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The World</a:t>
              </a:r>
            </a:p>
          </p:txBody>
        </p:sp>
        <p:cxnSp>
          <p:nvCxnSpPr>
            <p:cNvPr id="12" name="Curved Connector 11"/>
            <p:cNvCxnSpPr/>
            <p:nvPr/>
          </p:nvCxnSpPr>
          <p:spPr>
            <a:xfrm rot="5400000">
              <a:off x="4659620" y="2883555"/>
              <a:ext cx="1196531"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7" name="Title 1"/>
          <p:cNvSpPr>
            <a:spLocks noGrp="1"/>
          </p:cNvSpPr>
          <p:nvPr>
            <p:ph type="title"/>
          </p:nvPr>
        </p:nvSpPr>
        <p:spPr>
          <a:xfrm>
            <a:off x="0" y="0"/>
            <a:ext cx="8521065" cy="1083309"/>
          </a:xfrm>
        </p:spPr>
        <p:txBody>
          <a:bodyPr/>
          <a:lstStyle/>
          <a:p>
            <a:r>
              <a:rPr lang="en-US" dirty="0"/>
              <a:t>Single machine data processing</a:t>
            </a:r>
          </a:p>
        </p:txBody>
      </p:sp>
    </p:spTree>
    <p:extLst>
      <p:ext uri="{BB962C8B-B14F-4D97-AF65-F5344CB8AC3E}">
        <p14:creationId xmlns:p14="http://schemas.microsoft.com/office/powerpoint/2010/main" val="1815798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8379E0-5339-1C45-910F-89F513923728}"/>
              </a:ext>
            </a:extLst>
          </p:cNvPr>
          <p:cNvSpPr txBox="1"/>
          <p:nvPr/>
        </p:nvSpPr>
        <p:spPr>
          <a:xfrm>
            <a:off x="315824" y="1095501"/>
            <a:ext cx="10681322" cy="5262979"/>
          </a:xfrm>
          <a:prstGeom prst="rect">
            <a:avLst/>
          </a:prstGeom>
          <a:noFill/>
        </p:spPr>
        <p:txBody>
          <a:bodyPr wrap="none" rtlCol="0">
            <a:spAutoFit/>
          </a:bodyPr>
          <a:lstStyle/>
          <a:p>
            <a:r>
              <a:rPr lang="en-US" sz="1600" dirty="0"/>
              <a:t>[ABL+17] Daniel Anderson, Pryce Bevan, Kevin J. Lang, Edo Liberty, Lee Rhodes, and Justin </a:t>
            </a:r>
            <a:r>
              <a:rPr lang="en-US" sz="1600" dirty="0" err="1"/>
              <a:t>Thaler</a:t>
            </a:r>
            <a:r>
              <a:rPr lang="en-US" sz="1600" dirty="0"/>
              <a:t>. </a:t>
            </a:r>
          </a:p>
          <a:p>
            <a:r>
              <a:rPr lang="en-US" sz="1600" dirty="0"/>
              <a:t>	A high-performance algorithm for identifying frequent items in data streams. </a:t>
            </a:r>
          </a:p>
          <a:p>
            <a:r>
              <a:rPr lang="en-US" sz="1600" dirty="0"/>
              <a:t>	In </a:t>
            </a:r>
            <a:r>
              <a:rPr lang="en-US" sz="1600" i="1" dirty="0"/>
              <a:t>ACM IMC 2017 (To Appear)</a:t>
            </a:r>
            <a:r>
              <a:rPr lang="en-US" sz="1600" dirty="0"/>
              <a:t>, 2017. Preliminary version available at </a:t>
            </a:r>
            <a:r>
              <a:rPr lang="en-US" sz="1600" dirty="0">
                <a:hlinkClick r:id="rId3"/>
              </a:rPr>
              <a:t>https://arxiv.org/abs/1705.07001</a:t>
            </a:r>
            <a:r>
              <a:rPr lang="en-US" sz="1600" dirty="0"/>
              <a:t>.</a:t>
            </a:r>
          </a:p>
          <a:p>
            <a:endParaRPr lang="en-US" sz="1600" dirty="0"/>
          </a:p>
          <a:p>
            <a:r>
              <a:rPr lang="en-US" sz="1600" dirty="0"/>
              <a:t>[DLRT16] </a:t>
            </a:r>
            <a:r>
              <a:rPr lang="en-US" sz="1600" dirty="0" err="1"/>
              <a:t>Anirban</a:t>
            </a:r>
            <a:r>
              <a:rPr lang="en-US" sz="1600" dirty="0"/>
              <a:t> </a:t>
            </a:r>
            <a:r>
              <a:rPr lang="en-US" sz="1600" dirty="0" err="1"/>
              <a:t>Dasgupta</a:t>
            </a:r>
            <a:r>
              <a:rPr lang="en-US" sz="1600" dirty="0"/>
              <a:t>, Kevin J. Lang, Lee Rhodes, and Justin </a:t>
            </a:r>
            <a:r>
              <a:rPr lang="en-US" sz="1600" dirty="0" err="1"/>
              <a:t>Thaler</a:t>
            </a:r>
            <a:r>
              <a:rPr lang="en-US" sz="1600" dirty="0"/>
              <a:t>. </a:t>
            </a:r>
          </a:p>
          <a:p>
            <a:r>
              <a:rPr lang="en-US" sz="1600" dirty="0"/>
              <a:t>	A framework for estimating stream expression cardinalities. In *ACM ICDT Proceedings ‘16 *, pages 6:1–6:17, 2016.</a:t>
            </a:r>
          </a:p>
          <a:p>
            <a:endParaRPr lang="en-US" sz="1600" dirty="0"/>
          </a:p>
          <a:p>
            <a:r>
              <a:rPr lang="en-US" sz="1600" dirty="0"/>
              <a:t>[KLL16] Zohar S. </a:t>
            </a:r>
            <a:r>
              <a:rPr lang="en-US" sz="1600" dirty="0" err="1"/>
              <a:t>Karnin</a:t>
            </a:r>
            <a:r>
              <a:rPr lang="en-US" sz="1600" dirty="0"/>
              <a:t>, Kevin J. Lang, and Edo Liberty. </a:t>
            </a:r>
          </a:p>
          <a:p>
            <a:r>
              <a:rPr lang="en-US" sz="1600" dirty="0"/>
              <a:t>	Optimal quantile approximation in streams. In </a:t>
            </a:r>
            <a:r>
              <a:rPr lang="en-US" sz="1600" i="1" dirty="0"/>
              <a:t>IEEE FOCS Proceedings ‘16</a:t>
            </a:r>
            <a:r>
              <a:rPr lang="en-US" sz="1600" dirty="0"/>
              <a:t>, pages 71–78, 2016.</a:t>
            </a:r>
          </a:p>
          <a:p>
            <a:endParaRPr lang="en-US" sz="1600" dirty="0"/>
          </a:p>
          <a:p>
            <a:r>
              <a:rPr lang="en-US" sz="1600" dirty="0"/>
              <a:t>[Lan17] Kevin J Lang. Back to the future: an even more nearly optimal cardinality estimation algorithm. </a:t>
            </a:r>
          </a:p>
          <a:p>
            <a:r>
              <a:rPr lang="en-US" sz="1600" i="1" dirty="0"/>
              <a:t>	</a:t>
            </a:r>
            <a:r>
              <a:rPr lang="en-US" sz="1600" i="1" dirty="0" err="1"/>
              <a:t>arXiv</a:t>
            </a:r>
            <a:r>
              <a:rPr lang="en-US" sz="1600" i="1" dirty="0"/>
              <a:t> </a:t>
            </a:r>
            <a:r>
              <a:rPr lang="en-US" sz="1600" i="1" dirty="0" err="1"/>
              <a:t>preprint</a:t>
            </a:r>
            <a:r>
              <a:rPr lang="en-US" sz="1600" dirty="0" err="1">
                <a:hlinkClick r:id="rId4"/>
              </a:rPr>
              <a:t>https</a:t>
            </a:r>
            <a:r>
              <a:rPr lang="en-US" sz="1600" dirty="0">
                <a:hlinkClick r:id="rId4"/>
              </a:rPr>
              <a:t>://arxiv.org/abs/1708.06839</a:t>
            </a:r>
            <a:r>
              <a:rPr lang="en-US" sz="1600" dirty="0"/>
              <a:t>, 2017.</a:t>
            </a:r>
          </a:p>
          <a:p>
            <a:endParaRPr lang="en-US" sz="1600" dirty="0"/>
          </a:p>
          <a:p>
            <a:r>
              <a:rPr lang="en-US" sz="1600" dirty="0"/>
              <a:t>[Lib13] Edo Liberty. Simple and deterministic matrix sketching. </a:t>
            </a:r>
          </a:p>
          <a:p>
            <a:r>
              <a:rPr lang="en-US" sz="1600" dirty="0"/>
              <a:t>	In </a:t>
            </a:r>
            <a:r>
              <a:rPr lang="en-US" sz="1600" i="1" dirty="0"/>
              <a:t>ACM KDD Proceedings ‘13</a:t>
            </a:r>
            <a:r>
              <a:rPr lang="en-US" sz="1600" dirty="0"/>
              <a:t>, pages 581– 588, 2013.</a:t>
            </a:r>
          </a:p>
          <a:p>
            <a:endParaRPr lang="en-US" sz="1600" dirty="0"/>
          </a:p>
          <a:p>
            <a:r>
              <a:rPr lang="en-US" sz="1600" dirty="0"/>
              <a:t>[LMTU16] Edo Liberty, Michael </a:t>
            </a:r>
            <a:r>
              <a:rPr lang="en-US" sz="1600" dirty="0" err="1"/>
              <a:t>Mitzenmacher</a:t>
            </a:r>
            <a:r>
              <a:rPr lang="en-US" sz="1600" dirty="0"/>
              <a:t>, Justin </a:t>
            </a:r>
            <a:r>
              <a:rPr lang="en-US" sz="1600" dirty="0" err="1"/>
              <a:t>Thaler</a:t>
            </a:r>
            <a:r>
              <a:rPr lang="en-US" sz="1600" dirty="0"/>
              <a:t>, and Jonathan Ullman. </a:t>
            </a:r>
          </a:p>
          <a:p>
            <a:r>
              <a:rPr lang="en-US" sz="1600" dirty="0"/>
              <a:t>	Space lower bounds for </a:t>
            </a:r>
            <a:r>
              <a:rPr lang="en-US" sz="1600" dirty="0" err="1"/>
              <a:t>itemset</a:t>
            </a:r>
            <a:r>
              <a:rPr lang="en-US" sz="1600" dirty="0"/>
              <a:t> frequency sketches. In </a:t>
            </a:r>
            <a:r>
              <a:rPr lang="en-US" sz="1600" i="1" dirty="0"/>
              <a:t>ACM PODS Proceedings ‘16</a:t>
            </a:r>
            <a:r>
              <a:rPr lang="en-US" sz="1600" dirty="0"/>
              <a:t>, pages 441–454, 2016.</a:t>
            </a:r>
          </a:p>
          <a:p>
            <a:endParaRPr lang="en-US" sz="1600" dirty="0"/>
          </a:p>
          <a:p>
            <a:r>
              <a:rPr lang="en-US" sz="1600" dirty="0"/>
              <a:t>[MST12] Michael </a:t>
            </a:r>
            <a:r>
              <a:rPr lang="en-US" sz="1600" dirty="0" err="1"/>
              <a:t>Mitzenmacher</a:t>
            </a:r>
            <a:r>
              <a:rPr lang="en-US" sz="1600" dirty="0"/>
              <a:t>, Thomas Steinke, and Justin </a:t>
            </a:r>
            <a:r>
              <a:rPr lang="en-US" sz="1600" dirty="0" err="1"/>
              <a:t>Thaler</a:t>
            </a:r>
            <a:r>
              <a:rPr lang="en-US" sz="1600" dirty="0"/>
              <a:t>. </a:t>
            </a:r>
          </a:p>
          <a:p>
            <a:r>
              <a:rPr lang="en-US" sz="1600" dirty="0"/>
              <a:t>	Hierarchical heavy hitters with the space saving algorithm. In </a:t>
            </a:r>
            <a:r>
              <a:rPr lang="en-US" sz="1600" i="1" dirty="0"/>
              <a:t>SIAM ALENEX Proceedings ‘12</a:t>
            </a:r>
            <a:r>
              <a:rPr lang="en-US" sz="1600" dirty="0"/>
              <a:t>, pages 160–174, 2012.</a:t>
            </a:r>
          </a:p>
        </p:txBody>
      </p:sp>
      <p:sp>
        <p:nvSpPr>
          <p:cNvPr id="11" name="Title 1">
            <a:extLst>
              <a:ext uri="{FF2B5EF4-FFF2-40B4-BE49-F238E27FC236}">
                <a16:creationId xmlns:a16="http://schemas.microsoft.com/office/drawing/2014/main" id="{15C98639-F10A-254E-8C20-C31D7CAA7CE1}"/>
              </a:ext>
            </a:extLst>
          </p:cNvPr>
          <p:cNvSpPr txBox="1">
            <a:spLocks/>
          </p:cNvSpPr>
          <p:nvPr/>
        </p:nvSpPr>
        <p:spPr>
          <a:xfrm>
            <a:off x="0" y="1"/>
            <a:ext cx="10515600" cy="9144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New Research </a:t>
            </a:r>
          </a:p>
        </p:txBody>
      </p:sp>
    </p:spTree>
    <p:extLst>
      <p:ext uri="{BB962C8B-B14F-4D97-AF65-F5344CB8AC3E}">
        <p14:creationId xmlns:p14="http://schemas.microsoft.com/office/powerpoint/2010/main" val="1831439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224" y="860612"/>
            <a:ext cx="5263419" cy="5997388"/>
          </a:xfrm>
        </p:spPr>
        <p:txBody>
          <a:bodyPr>
            <a:normAutofit/>
          </a:bodyPr>
          <a:lstStyle/>
          <a:p>
            <a:pPr marL="0" indent="0">
              <a:buNone/>
            </a:pPr>
            <a:r>
              <a:rPr lang="en-US" sz="2400" b="1" dirty="0"/>
              <a:t>Items </a:t>
            </a:r>
          </a:p>
          <a:p>
            <a:pPr marL="0" indent="0">
              <a:buNone/>
            </a:pPr>
            <a:r>
              <a:rPr lang="en-US" sz="2400" dirty="0"/>
              <a:t>(words, IP-addresses, events, clicks,...)</a:t>
            </a:r>
          </a:p>
          <a:p>
            <a:r>
              <a:rPr lang="en-US" sz="2400" dirty="0"/>
              <a:t>Counting distinct elements</a:t>
            </a:r>
          </a:p>
          <a:p>
            <a:r>
              <a:rPr lang="en-US" sz="2400" dirty="0"/>
              <a:t>Item frequencies</a:t>
            </a:r>
          </a:p>
          <a:p>
            <a:r>
              <a:rPr lang="en-US" sz="2400" dirty="0"/>
              <a:t>Approximate Quantiles </a:t>
            </a:r>
          </a:p>
          <a:p>
            <a:r>
              <a:rPr lang="en-US" sz="2400" dirty="0"/>
              <a:t>Moment and entropy estimation</a:t>
            </a:r>
          </a:p>
          <a:p>
            <a:r>
              <a:rPr lang="en-US" sz="2400" dirty="0"/>
              <a:t>Approximate set operations</a:t>
            </a:r>
          </a:p>
          <a:p>
            <a:r>
              <a:rPr lang="en-US" sz="2400" dirty="0"/>
              <a:t>Sampling</a:t>
            </a:r>
          </a:p>
          <a:p>
            <a:pPr marL="0" indent="0">
              <a:buNone/>
            </a:pPr>
            <a:r>
              <a:rPr lang="en-US" sz="2400" b="1" dirty="0"/>
              <a:t>Matrices</a:t>
            </a:r>
            <a:r>
              <a:rPr lang="en-US" sz="2400" dirty="0"/>
              <a:t> </a:t>
            </a:r>
          </a:p>
          <a:p>
            <a:pPr marL="0" indent="0">
              <a:buNone/>
            </a:pPr>
            <a:r>
              <a:rPr lang="en-US" sz="2400" dirty="0"/>
              <a:t>(text corpora, recommendations, ...)</a:t>
            </a:r>
          </a:p>
          <a:p>
            <a:r>
              <a:rPr lang="en-US" sz="2400" dirty="0"/>
              <a:t>Covariance estimation matrix</a:t>
            </a:r>
          </a:p>
          <a:p>
            <a:r>
              <a:rPr lang="en-US" sz="2400" dirty="0"/>
              <a:t>Low rank approximation</a:t>
            </a:r>
          </a:p>
          <a:p>
            <a:r>
              <a:rPr lang="en-US" sz="2400" dirty="0"/>
              <a:t>Sparsification</a:t>
            </a:r>
          </a:p>
          <a:p>
            <a:endParaRPr lang="en-US" sz="2400" dirty="0"/>
          </a:p>
        </p:txBody>
      </p:sp>
      <p:sp>
        <p:nvSpPr>
          <p:cNvPr id="4" name="Title 1"/>
          <p:cNvSpPr txBox="1">
            <a:spLocks/>
          </p:cNvSpPr>
          <p:nvPr/>
        </p:nvSpPr>
        <p:spPr>
          <a:xfrm>
            <a:off x="0" y="-5934"/>
            <a:ext cx="852106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 this presentation</a:t>
            </a:r>
          </a:p>
        </p:txBody>
      </p:sp>
      <p:sp>
        <p:nvSpPr>
          <p:cNvPr id="5" name="Content Placeholder 2"/>
          <p:cNvSpPr txBox="1">
            <a:spLocks/>
          </p:cNvSpPr>
          <p:nvPr/>
        </p:nvSpPr>
        <p:spPr>
          <a:xfrm>
            <a:off x="5460643" y="860612"/>
            <a:ext cx="6309826" cy="5997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Vectors </a:t>
            </a:r>
          </a:p>
          <a:p>
            <a:pPr marL="0" indent="0">
              <a:buNone/>
            </a:pPr>
            <a:r>
              <a:rPr lang="en-US" sz="2400" dirty="0"/>
              <a:t>(text documents, images,  example features,...)</a:t>
            </a:r>
          </a:p>
          <a:p>
            <a:r>
              <a:rPr lang="en-US" sz="2400" dirty="0"/>
              <a:t>Dimensionality reduction</a:t>
            </a:r>
          </a:p>
          <a:p>
            <a:r>
              <a:rPr lang="en-US" sz="2400" dirty="0"/>
              <a:t>Clustering (k-means, k-median,…)</a:t>
            </a:r>
          </a:p>
          <a:p>
            <a:r>
              <a:rPr lang="en-US" sz="2400" dirty="0"/>
              <a:t>Linear Regression</a:t>
            </a:r>
          </a:p>
          <a:p>
            <a:r>
              <a:rPr lang="en-US" sz="2400" dirty="0"/>
              <a:t>Machine learning (some of it at least)</a:t>
            </a:r>
          </a:p>
          <a:p>
            <a:r>
              <a:rPr lang="en-US" sz="2400" dirty="0"/>
              <a:t>Density Estimation / Anomaly detection</a:t>
            </a:r>
          </a:p>
          <a:p>
            <a:pPr marL="0" indent="0">
              <a:buNone/>
            </a:pPr>
            <a:endParaRPr lang="en-US" sz="2400" dirty="0"/>
          </a:p>
          <a:p>
            <a:pPr marL="0" indent="0">
              <a:buNone/>
            </a:pPr>
            <a:r>
              <a:rPr lang="en-US" sz="2400" b="1" dirty="0"/>
              <a:t>Graphs*</a:t>
            </a:r>
          </a:p>
          <a:p>
            <a:pPr marL="0" indent="0">
              <a:buNone/>
            </a:pPr>
            <a:r>
              <a:rPr lang="en-US" sz="2400" dirty="0"/>
              <a:t>(social networks, communications, ...)</a:t>
            </a:r>
          </a:p>
          <a:p>
            <a:r>
              <a:rPr lang="en-US" sz="2400" dirty="0"/>
              <a:t>Connectivity</a:t>
            </a:r>
          </a:p>
          <a:p>
            <a:r>
              <a:rPr lang="en-US" sz="2400" dirty="0"/>
              <a:t>Cut Sparsification</a:t>
            </a:r>
          </a:p>
          <a:p>
            <a:r>
              <a:rPr lang="en-US" sz="2400" dirty="0"/>
              <a:t>Weighted Matching </a:t>
            </a:r>
          </a:p>
        </p:txBody>
      </p:sp>
      <p:sp>
        <p:nvSpPr>
          <p:cNvPr id="7" name="Rectangle 6">
            <a:extLst>
              <a:ext uri="{FF2B5EF4-FFF2-40B4-BE49-F238E27FC236}">
                <a16:creationId xmlns:a16="http://schemas.microsoft.com/office/drawing/2014/main" id="{BE6EC850-2918-BF4B-BF60-F45ABA890B1F}"/>
              </a:ext>
            </a:extLst>
          </p:cNvPr>
          <p:cNvSpPr/>
          <p:nvPr/>
        </p:nvSpPr>
        <p:spPr>
          <a:xfrm>
            <a:off x="197224" y="847166"/>
            <a:ext cx="4855067" cy="36710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386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524000" y="1122363"/>
            <a:ext cx="9144000" cy="23876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a:p>
            <a:pPr algn="ctr"/>
            <a:endParaRPr lang="en-US" dirty="0"/>
          </a:p>
          <a:p>
            <a:pPr algn="ctr"/>
            <a:endParaRPr lang="en-US" dirty="0"/>
          </a:p>
          <a:p>
            <a:pPr algn="ctr"/>
            <a:r>
              <a:rPr lang="en-US" dirty="0"/>
              <a:t>Counting Distinct Elements</a:t>
            </a:r>
          </a:p>
        </p:txBody>
      </p:sp>
      <p:sp>
        <p:nvSpPr>
          <p:cNvPr id="2" name="TextBox 1">
            <a:extLst>
              <a:ext uri="{FF2B5EF4-FFF2-40B4-BE49-F238E27FC236}">
                <a16:creationId xmlns:a16="http://schemas.microsoft.com/office/drawing/2014/main" id="{6F6C52D1-0B0D-0D44-9446-0061127071C3}"/>
              </a:ext>
            </a:extLst>
          </p:cNvPr>
          <p:cNvSpPr txBox="1"/>
          <p:nvPr/>
        </p:nvSpPr>
        <p:spPr>
          <a:xfrm>
            <a:off x="437314" y="3509963"/>
            <a:ext cx="10230686" cy="2585323"/>
          </a:xfrm>
          <a:prstGeom prst="rect">
            <a:avLst/>
          </a:prstGeom>
          <a:noFill/>
        </p:spPr>
        <p:txBody>
          <a:bodyPr wrap="none" rtlCol="0">
            <a:spAutoFit/>
          </a:bodyPr>
          <a:lstStyle/>
          <a:p>
            <a:r>
              <a:rPr lang="en-US" dirty="0"/>
              <a:t>N. </a:t>
            </a:r>
            <a:r>
              <a:rPr lang="en-US" dirty="0" err="1"/>
              <a:t>Alon</a:t>
            </a:r>
            <a:r>
              <a:rPr lang="en-US" dirty="0"/>
              <a:t>, Y. Matias, and M. </a:t>
            </a:r>
            <a:r>
              <a:rPr lang="en-US" dirty="0" err="1"/>
              <a:t>Szegedy</a:t>
            </a:r>
            <a:r>
              <a:rPr lang="en-US" dirty="0"/>
              <a:t>. The space complexity of approximating the frequency moments</a:t>
            </a:r>
          </a:p>
          <a:p>
            <a:r>
              <a:rPr lang="en-US" dirty="0"/>
              <a:t>Z. Bar-</a:t>
            </a:r>
            <a:r>
              <a:rPr lang="en-US" dirty="0" err="1"/>
              <a:t>Yossef</a:t>
            </a:r>
            <a:r>
              <a:rPr lang="en-US" dirty="0"/>
              <a:t>, T. </a:t>
            </a:r>
            <a:r>
              <a:rPr lang="en-US" dirty="0" err="1"/>
              <a:t>Jayram</a:t>
            </a:r>
            <a:r>
              <a:rPr lang="en-US" dirty="0"/>
              <a:t>, R. Kumar, D. </a:t>
            </a:r>
            <a:r>
              <a:rPr lang="en-US" dirty="0" err="1"/>
              <a:t>Sivakumar</a:t>
            </a:r>
            <a:r>
              <a:rPr lang="en-US" dirty="0"/>
              <a:t>, and L. </a:t>
            </a:r>
            <a:r>
              <a:rPr lang="en-US" dirty="0" err="1"/>
              <a:t>Trevisan</a:t>
            </a:r>
            <a:r>
              <a:rPr lang="en-US" dirty="0"/>
              <a:t>. Counting distinct elements in a data stream</a:t>
            </a:r>
          </a:p>
          <a:p>
            <a:r>
              <a:rPr lang="en-US" dirty="0"/>
              <a:t>E. Cohen. All-distances sketches, revisited: HIP estimators for massive graphs analysis</a:t>
            </a:r>
          </a:p>
          <a:p>
            <a:r>
              <a:rPr lang="en-US" dirty="0"/>
              <a:t>E. Cohen and H. Kaplan. Summarizing data using bottom-k sketches</a:t>
            </a:r>
          </a:p>
          <a:p>
            <a:r>
              <a:rPr lang="en-US" dirty="0"/>
              <a:t>G. </a:t>
            </a:r>
            <a:r>
              <a:rPr lang="en-US" dirty="0" err="1"/>
              <a:t>Cormode</a:t>
            </a:r>
            <a:r>
              <a:rPr lang="en-US" dirty="0"/>
              <a:t>. Sketch techniques for massive data</a:t>
            </a:r>
          </a:p>
          <a:p>
            <a:r>
              <a:rPr lang="en-US" dirty="0"/>
              <a:t>P. </a:t>
            </a:r>
            <a:r>
              <a:rPr lang="en-US" dirty="0" err="1"/>
              <a:t>Flajolet</a:t>
            </a:r>
            <a:r>
              <a:rPr lang="en-US" dirty="0"/>
              <a:t> and G. Nigel Martin. Probabilistic counting algorithms for data base applications</a:t>
            </a:r>
          </a:p>
          <a:p>
            <a:r>
              <a:rPr lang="en-US" dirty="0"/>
              <a:t>D. M. Kane, J. Nelson, and D. P. Woodruff. An optimal algorithm for the distinct elements problem</a:t>
            </a:r>
          </a:p>
          <a:p>
            <a:r>
              <a:rPr lang="en-US" dirty="0"/>
              <a:t>M. </a:t>
            </a:r>
            <a:r>
              <a:rPr lang="en-US" dirty="0" err="1"/>
              <a:t>Thorup</a:t>
            </a:r>
            <a:r>
              <a:rPr lang="en-US" dirty="0"/>
              <a:t>. Bottom-k and priority sampling, set similarity and subset sums with minimal independence</a:t>
            </a:r>
          </a:p>
          <a:p>
            <a:r>
              <a:rPr lang="en-US" b="1" dirty="0"/>
              <a:t>A. </a:t>
            </a:r>
            <a:r>
              <a:rPr lang="en-US" b="1" dirty="0" err="1"/>
              <a:t>Dasgupta</a:t>
            </a:r>
            <a:r>
              <a:rPr lang="en-US" b="1" dirty="0"/>
              <a:t>, K Lang, L. Rhodes, J. </a:t>
            </a:r>
            <a:r>
              <a:rPr lang="en-US" b="1" dirty="0" err="1"/>
              <a:t>Thaler</a:t>
            </a:r>
            <a:r>
              <a:rPr lang="en-US" b="1" dirty="0"/>
              <a:t>, A Framework for Estimating Stream Expression Cardinalities</a:t>
            </a:r>
          </a:p>
        </p:txBody>
      </p:sp>
    </p:spTree>
    <p:extLst>
      <p:ext uri="{BB962C8B-B14F-4D97-AF65-F5344CB8AC3E}">
        <p14:creationId xmlns:p14="http://schemas.microsoft.com/office/powerpoint/2010/main" val="831107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1659-1245-3E4C-833E-6B6CDFC81E9B}"/>
              </a:ext>
            </a:extLst>
          </p:cNvPr>
          <p:cNvSpPr>
            <a:spLocks noGrp="1"/>
          </p:cNvSpPr>
          <p:nvPr>
            <p:ph type="title"/>
          </p:nvPr>
        </p:nvSpPr>
        <p:spPr>
          <a:xfrm>
            <a:off x="0" y="-1"/>
            <a:ext cx="10515600" cy="914400"/>
          </a:xfrm>
        </p:spPr>
        <p:txBody>
          <a:bodyPr/>
          <a:lstStyle/>
          <a:p>
            <a:r>
              <a:rPr lang="en-US" dirty="0"/>
              <a:t>Problem Definition</a:t>
            </a:r>
          </a:p>
        </p:txBody>
      </p:sp>
      <p:sp>
        <p:nvSpPr>
          <p:cNvPr id="3" name="Content Placeholder 2">
            <a:extLst>
              <a:ext uri="{FF2B5EF4-FFF2-40B4-BE49-F238E27FC236}">
                <a16:creationId xmlns:a16="http://schemas.microsoft.com/office/drawing/2014/main" id="{5DCA63CC-50D6-0F4F-A492-D2EF78D73CB6}"/>
              </a:ext>
            </a:extLst>
          </p:cNvPr>
          <p:cNvSpPr>
            <a:spLocks noGrp="1"/>
          </p:cNvSpPr>
          <p:nvPr>
            <p:ph idx="1"/>
          </p:nvPr>
        </p:nvSpPr>
        <p:spPr>
          <a:xfrm>
            <a:off x="972755" y="4269906"/>
            <a:ext cx="10515600" cy="2130725"/>
          </a:xfrm>
        </p:spPr>
        <p:txBody>
          <a:bodyPr>
            <a:normAutofit/>
          </a:bodyPr>
          <a:lstStyle/>
          <a:p>
            <a:r>
              <a:rPr lang="en-US" dirty="0"/>
              <a:t># of unique IPs are important statistics of networks</a:t>
            </a:r>
          </a:p>
          <a:p>
            <a:r>
              <a:rPr lang="en-US" dirty="0"/>
              <a:t># of different customers using web services</a:t>
            </a:r>
          </a:p>
          <a:p>
            <a:r>
              <a:rPr lang="en-US" dirty="0"/>
              <a:t># of unique keys in a database join table</a:t>
            </a:r>
          </a:p>
          <a:p>
            <a:r>
              <a:rPr lang="en-US" dirty="0"/>
              <a:t>...</a:t>
            </a:r>
          </a:p>
        </p:txBody>
      </p:sp>
      <p:sp>
        <p:nvSpPr>
          <p:cNvPr id="4" name="Rectangle 3">
            <a:extLst>
              <a:ext uri="{FF2B5EF4-FFF2-40B4-BE49-F238E27FC236}">
                <a16:creationId xmlns:a16="http://schemas.microsoft.com/office/drawing/2014/main" id="{B845DB66-BB55-A446-B09A-9E4F1D40A849}"/>
              </a:ext>
            </a:extLst>
          </p:cNvPr>
          <p:cNvSpPr/>
          <p:nvPr/>
        </p:nvSpPr>
        <p:spPr>
          <a:xfrm>
            <a:off x="4745855" y="1371236"/>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5" name="Rectangle 4">
            <a:extLst>
              <a:ext uri="{FF2B5EF4-FFF2-40B4-BE49-F238E27FC236}">
                <a16:creationId xmlns:a16="http://schemas.microsoft.com/office/drawing/2014/main" id="{9CAE5322-FBBB-0D4D-BD63-76686AE8ABD0}"/>
              </a:ext>
            </a:extLst>
          </p:cNvPr>
          <p:cNvSpPr/>
          <p:nvPr/>
        </p:nvSpPr>
        <p:spPr>
          <a:xfrm>
            <a:off x="5584055" y="1371236"/>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6" name="Rectangle 5">
            <a:extLst>
              <a:ext uri="{FF2B5EF4-FFF2-40B4-BE49-F238E27FC236}">
                <a16:creationId xmlns:a16="http://schemas.microsoft.com/office/drawing/2014/main" id="{16C8BA7F-E008-4748-91CA-0AC95A433ABE}"/>
              </a:ext>
            </a:extLst>
          </p:cNvPr>
          <p:cNvSpPr/>
          <p:nvPr/>
        </p:nvSpPr>
        <p:spPr>
          <a:xfrm>
            <a:off x="6421461" y="1371236"/>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7" name="Rectangle 6">
            <a:extLst>
              <a:ext uri="{FF2B5EF4-FFF2-40B4-BE49-F238E27FC236}">
                <a16:creationId xmlns:a16="http://schemas.microsoft.com/office/drawing/2014/main" id="{D1A2E45A-437E-794B-8108-E8668B8A6209}"/>
              </a:ext>
            </a:extLst>
          </p:cNvPr>
          <p:cNvSpPr/>
          <p:nvPr/>
        </p:nvSpPr>
        <p:spPr>
          <a:xfrm>
            <a:off x="10613255" y="1371236"/>
            <a:ext cx="532606" cy="304800"/>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8" name="Rectangle 7">
            <a:extLst>
              <a:ext uri="{FF2B5EF4-FFF2-40B4-BE49-F238E27FC236}">
                <a16:creationId xmlns:a16="http://schemas.microsoft.com/office/drawing/2014/main" id="{123F7FE2-3231-854B-A394-CEA962D45DF9}"/>
              </a:ext>
            </a:extLst>
          </p:cNvPr>
          <p:cNvSpPr/>
          <p:nvPr/>
        </p:nvSpPr>
        <p:spPr>
          <a:xfrm>
            <a:off x="8936855" y="1371236"/>
            <a:ext cx="532606" cy="304800"/>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9" name="Rectangle 8">
            <a:extLst>
              <a:ext uri="{FF2B5EF4-FFF2-40B4-BE49-F238E27FC236}">
                <a16:creationId xmlns:a16="http://schemas.microsoft.com/office/drawing/2014/main" id="{BFC12C61-7A88-DE46-98BC-BE3BE4B48C2D}"/>
              </a:ext>
            </a:extLst>
          </p:cNvPr>
          <p:cNvSpPr/>
          <p:nvPr/>
        </p:nvSpPr>
        <p:spPr>
          <a:xfrm>
            <a:off x="9775055" y="1371236"/>
            <a:ext cx="532606" cy="304800"/>
          </a:xfrm>
          <a:prstGeom prst="rect">
            <a:avLst/>
          </a:prstGeom>
          <a:solidFill>
            <a:srgbClr val="C0504D">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0" name="Rectangle 9">
            <a:extLst>
              <a:ext uri="{FF2B5EF4-FFF2-40B4-BE49-F238E27FC236}">
                <a16:creationId xmlns:a16="http://schemas.microsoft.com/office/drawing/2014/main" id="{2934E0F2-FEA2-7848-9B80-E694D7393863}"/>
              </a:ext>
            </a:extLst>
          </p:cNvPr>
          <p:cNvSpPr/>
          <p:nvPr/>
        </p:nvSpPr>
        <p:spPr>
          <a:xfrm>
            <a:off x="3983061" y="1371236"/>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1" name="Rectangle 10">
            <a:extLst>
              <a:ext uri="{FF2B5EF4-FFF2-40B4-BE49-F238E27FC236}">
                <a16:creationId xmlns:a16="http://schemas.microsoft.com/office/drawing/2014/main" id="{90971BF7-E9B9-0B4A-949F-62798B8A1D24}"/>
              </a:ext>
            </a:extLst>
          </p:cNvPr>
          <p:cNvSpPr/>
          <p:nvPr/>
        </p:nvSpPr>
        <p:spPr>
          <a:xfrm>
            <a:off x="7260455" y="1371236"/>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2" name="Rectangle 11">
            <a:extLst>
              <a:ext uri="{FF2B5EF4-FFF2-40B4-BE49-F238E27FC236}">
                <a16:creationId xmlns:a16="http://schemas.microsoft.com/office/drawing/2014/main" id="{43783B02-B912-7649-934B-C7C1C8763141}"/>
              </a:ext>
            </a:extLst>
          </p:cNvPr>
          <p:cNvSpPr/>
          <p:nvPr/>
        </p:nvSpPr>
        <p:spPr>
          <a:xfrm>
            <a:off x="8098655" y="1371236"/>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3" name="Rectangle 12">
            <a:extLst>
              <a:ext uri="{FF2B5EF4-FFF2-40B4-BE49-F238E27FC236}">
                <a16:creationId xmlns:a16="http://schemas.microsoft.com/office/drawing/2014/main" id="{6C595A29-CAE8-8C4E-813A-1F2EA90CFD08}"/>
              </a:ext>
            </a:extLst>
          </p:cNvPr>
          <p:cNvSpPr/>
          <p:nvPr/>
        </p:nvSpPr>
        <p:spPr>
          <a:xfrm>
            <a:off x="11375255" y="1371236"/>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4" name="Rectangle 13">
            <a:extLst>
              <a:ext uri="{FF2B5EF4-FFF2-40B4-BE49-F238E27FC236}">
                <a16:creationId xmlns:a16="http://schemas.microsoft.com/office/drawing/2014/main" id="{06261D14-60AD-C645-8A16-EE7616D37ECE}"/>
              </a:ext>
            </a:extLst>
          </p:cNvPr>
          <p:cNvSpPr/>
          <p:nvPr/>
        </p:nvSpPr>
        <p:spPr>
          <a:xfrm>
            <a:off x="3221855" y="1371236"/>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cxnSp>
        <p:nvCxnSpPr>
          <p:cNvPr id="15" name="Straight Arrow Connector 14">
            <a:extLst>
              <a:ext uri="{FF2B5EF4-FFF2-40B4-BE49-F238E27FC236}">
                <a16:creationId xmlns:a16="http://schemas.microsoft.com/office/drawing/2014/main" id="{0999BEF5-19DC-014B-B641-8C01333C2371}"/>
              </a:ext>
            </a:extLst>
          </p:cNvPr>
          <p:cNvCxnSpPr/>
          <p:nvPr/>
        </p:nvCxnSpPr>
        <p:spPr>
          <a:xfrm>
            <a:off x="2353720" y="1087095"/>
            <a:ext cx="10465308" cy="16634"/>
          </a:xfrm>
          <a:prstGeom prst="straightConnector1">
            <a:avLst/>
          </a:prstGeom>
          <a:noFill/>
          <a:ln w="25400" cap="flat" cmpd="sng" algn="ctr">
            <a:solidFill>
              <a:sysClr val="windowText" lastClr="000000"/>
            </a:solidFill>
            <a:prstDash val="sysDash"/>
            <a:headEnd type="triangle"/>
            <a:tailEnd type="none"/>
          </a:ln>
          <a:effectLst/>
        </p:spPr>
      </p:cxnSp>
      <p:sp>
        <p:nvSpPr>
          <p:cNvPr id="16" name="Rectangle 15">
            <a:extLst>
              <a:ext uri="{FF2B5EF4-FFF2-40B4-BE49-F238E27FC236}">
                <a16:creationId xmlns:a16="http://schemas.microsoft.com/office/drawing/2014/main" id="{9CADF676-2BC2-1649-BC2D-1F7B750EF206}"/>
              </a:ext>
            </a:extLst>
          </p:cNvPr>
          <p:cNvSpPr/>
          <p:nvPr/>
        </p:nvSpPr>
        <p:spPr>
          <a:xfrm>
            <a:off x="1507346" y="1375773"/>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7" name="Rectangle 16">
            <a:extLst>
              <a:ext uri="{FF2B5EF4-FFF2-40B4-BE49-F238E27FC236}">
                <a16:creationId xmlns:a16="http://schemas.microsoft.com/office/drawing/2014/main" id="{B1DE3529-C461-C148-BDB4-ED3B0F4D835B}"/>
              </a:ext>
            </a:extLst>
          </p:cNvPr>
          <p:cNvSpPr/>
          <p:nvPr/>
        </p:nvSpPr>
        <p:spPr>
          <a:xfrm>
            <a:off x="2344752" y="1375773"/>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8" name="Rectangle 17">
            <a:extLst>
              <a:ext uri="{FF2B5EF4-FFF2-40B4-BE49-F238E27FC236}">
                <a16:creationId xmlns:a16="http://schemas.microsoft.com/office/drawing/2014/main" id="{97CA42E5-6CFC-044C-865B-A262A688EB9E}"/>
              </a:ext>
            </a:extLst>
          </p:cNvPr>
          <p:cNvSpPr/>
          <p:nvPr/>
        </p:nvSpPr>
        <p:spPr>
          <a:xfrm>
            <a:off x="706452" y="1375773"/>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2" name="Rectangle 21">
            <a:extLst>
              <a:ext uri="{FF2B5EF4-FFF2-40B4-BE49-F238E27FC236}">
                <a16:creationId xmlns:a16="http://schemas.microsoft.com/office/drawing/2014/main" id="{D9A0421E-A457-904A-BA37-600C0E30AACD}"/>
              </a:ext>
            </a:extLst>
          </p:cNvPr>
          <p:cNvSpPr/>
          <p:nvPr/>
        </p:nvSpPr>
        <p:spPr>
          <a:xfrm>
            <a:off x="6727849" y="2640010"/>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3" name="Rectangle 22">
            <a:extLst>
              <a:ext uri="{FF2B5EF4-FFF2-40B4-BE49-F238E27FC236}">
                <a16:creationId xmlns:a16="http://schemas.microsoft.com/office/drawing/2014/main" id="{0CE48DF7-64F7-7B48-BEF3-43AE1D4B964B}"/>
              </a:ext>
            </a:extLst>
          </p:cNvPr>
          <p:cNvSpPr/>
          <p:nvPr/>
        </p:nvSpPr>
        <p:spPr>
          <a:xfrm>
            <a:off x="7388644" y="3064454"/>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4" name="Rectangle 23">
            <a:extLst>
              <a:ext uri="{FF2B5EF4-FFF2-40B4-BE49-F238E27FC236}">
                <a16:creationId xmlns:a16="http://schemas.microsoft.com/office/drawing/2014/main" id="{A605004B-FC89-C647-9C7B-9000522D654E}"/>
              </a:ext>
            </a:extLst>
          </p:cNvPr>
          <p:cNvSpPr/>
          <p:nvPr/>
        </p:nvSpPr>
        <p:spPr>
          <a:xfrm>
            <a:off x="7398759" y="2640010"/>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25" name="Rectangle 24">
            <a:extLst>
              <a:ext uri="{FF2B5EF4-FFF2-40B4-BE49-F238E27FC236}">
                <a16:creationId xmlns:a16="http://schemas.microsoft.com/office/drawing/2014/main" id="{B401334D-1ACA-E74E-990C-36B3243CAF0F}"/>
              </a:ext>
            </a:extLst>
          </p:cNvPr>
          <p:cNvSpPr/>
          <p:nvPr/>
        </p:nvSpPr>
        <p:spPr>
          <a:xfrm>
            <a:off x="8069669" y="2640010"/>
            <a:ext cx="532606" cy="304800"/>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6" name="Rectangle 25">
            <a:extLst>
              <a:ext uri="{FF2B5EF4-FFF2-40B4-BE49-F238E27FC236}">
                <a16:creationId xmlns:a16="http://schemas.microsoft.com/office/drawing/2014/main" id="{AD7C83A6-FE70-9742-BC57-879948808B05}"/>
              </a:ext>
            </a:extLst>
          </p:cNvPr>
          <p:cNvSpPr/>
          <p:nvPr/>
        </p:nvSpPr>
        <p:spPr>
          <a:xfrm>
            <a:off x="8069669" y="3059917"/>
            <a:ext cx="532606" cy="304800"/>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67" name="Rectangle 66">
            <a:extLst>
              <a:ext uri="{FF2B5EF4-FFF2-40B4-BE49-F238E27FC236}">
                <a16:creationId xmlns:a16="http://schemas.microsoft.com/office/drawing/2014/main" id="{A89F5842-8397-3444-9657-4064EFADC264}"/>
              </a:ext>
            </a:extLst>
          </p:cNvPr>
          <p:cNvSpPr/>
          <p:nvPr/>
        </p:nvSpPr>
        <p:spPr>
          <a:xfrm>
            <a:off x="6727849" y="3064454"/>
            <a:ext cx="532606" cy="304800"/>
          </a:xfrm>
          <a:prstGeom prst="rect">
            <a:avLst/>
          </a:prstGeom>
          <a:solidFill>
            <a:srgbClr val="C0504D">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9" name="TextBox 28">
            <a:extLst>
              <a:ext uri="{FF2B5EF4-FFF2-40B4-BE49-F238E27FC236}">
                <a16:creationId xmlns:a16="http://schemas.microsoft.com/office/drawing/2014/main" id="{8ACE6A93-0C10-DB47-8223-39FB039AF51A}"/>
              </a:ext>
            </a:extLst>
          </p:cNvPr>
          <p:cNvSpPr txBox="1"/>
          <p:nvPr/>
        </p:nvSpPr>
        <p:spPr>
          <a:xfrm>
            <a:off x="2250103" y="2498186"/>
            <a:ext cx="4329327" cy="954107"/>
          </a:xfrm>
          <a:prstGeom prst="rect">
            <a:avLst/>
          </a:prstGeom>
          <a:noFill/>
        </p:spPr>
        <p:txBody>
          <a:bodyPr wrap="none" rtlCol="0">
            <a:spAutoFit/>
          </a:bodyPr>
          <a:lstStyle/>
          <a:p>
            <a:r>
              <a:rPr lang="en-US" sz="2800" dirty="0"/>
              <a:t>Approximate the number of </a:t>
            </a:r>
          </a:p>
          <a:p>
            <a:r>
              <a:rPr lang="en-US" sz="2800" i="1" dirty="0"/>
              <a:t>distinct</a:t>
            </a:r>
            <a:r>
              <a:rPr lang="en-US" sz="2800" dirty="0"/>
              <a:t> items in the stream</a:t>
            </a:r>
          </a:p>
        </p:txBody>
      </p:sp>
    </p:spTree>
    <p:extLst>
      <p:ext uri="{BB962C8B-B14F-4D97-AF65-F5344CB8AC3E}">
        <p14:creationId xmlns:p14="http://schemas.microsoft.com/office/powerpoint/2010/main" val="193964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1659-1245-3E4C-833E-6B6CDFC81E9B}"/>
              </a:ext>
            </a:extLst>
          </p:cNvPr>
          <p:cNvSpPr>
            <a:spLocks noGrp="1"/>
          </p:cNvSpPr>
          <p:nvPr>
            <p:ph type="title"/>
          </p:nvPr>
        </p:nvSpPr>
        <p:spPr>
          <a:xfrm>
            <a:off x="0" y="-1"/>
            <a:ext cx="10515600" cy="914400"/>
          </a:xfrm>
        </p:spPr>
        <p:txBody>
          <a:bodyPr/>
          <a:lstStyle/>
          <a:p>
            <a:r>
              <a:rPr lang="en-US" dirty="0"/>
              <a:t>General Hashing Idea</a:t>
            </a:r>
          </a:p>
        </p:txBody>
      </p:sp>
      <p:grpSp>
        <p:nvGrpSpPr>
          <p:cNvPr id="19" name="Group 18">
            <a:extLst>
              <a:ext uri="{FF2B5EF4-FFF2-40B4-BE49-F238E27FC236}">
                <a16:creationId xmlns:a16="http://schemas.microsoft.com/office/drawing/2014/main" id="{20BCDD44-9938-544A-B934-36EC63E07175}"/>
              </a:ext>
            </a:extLst>
          </p:cNvPr>
          <p:cNvGrpSpPr/>
          <p:nvPr/>
        </p:nvGrpSpPr>
        <p:grpSpPr>
          <a:xfrm>
            <a:off x="706452" y="1087095"/>
            <a:ext cx="12112576" cy="3618268"/>
            <a:chOff x="846826" y="3359240"/>
            <a:chExt cx="12112576" cy="3618268"/>
          </a:xfrm>
        </p:grpSpPr>
        <p:sp>
          <p:nvSpPr>
            <p:cNvPr id="4" name="Rectangle 3">
              <a:extLst>
                <a:ext uri="{FF2B5EF4-FFF2-40B4-BE49-F238E27FC236}">
                  <a16:creationId xmlns:a16="http://schemas.microsoft.com/office/drawing/2014/main" id="{B845DB66-BB55-A446-B09A-9E4F1D40A849}"/>
                </a:ext>
              </a:extLst>
            </p:cNvPr>
            <p:cNvSpPr/>
            <p:nvPr/>
          </p:nvSpPr>
          <p:spPr>
            <a:xfrm>
              <a:off x="48862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5" name="Rectangle 4">
              <a:extLst>
                <a:ext uri="{FF2B5EF4-FFF2-40B4-BE49-F238E27FC236}">
                  <a16:creationId xmlns:a16="http://schemas.microsoft.com/office/drawing/2014/main" id="{9CAE5322-FBBB-0D4D-BD63-76686AE8ABD0}"/>
                </a:ext>
              </a:extLst>
            </p:cNvPr>
            <p:cNvSpPr/>
            <p:nvPr/>
          </p:nvSpPr>
          <p:spPr>
            <a:xfrm>
              <a:off x="5724429" y="3643381"/>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6" name="Rectangle 5">
              <a:extLst>
                <a:ext uri="{FF2B5EF4-FFF2-40B4-BE49-F238E27FC236}">
                  <a16:creationId xmlns:a16="http://schemas.microsoft.com/office/drawing/2014/main" id="{16C8BA7F-E008-4748-91CA-0AC95A433ABE}"/>
                </a:ext>
              </a:extLst>
            </p:cNvPr>
            <p:cNvSpPr/>
            <p:nvPr/>
          </p:nvSpPr>
          <p:spPr>
            <a:xfrm>
              <a:off x="6561835" y="3643381"/>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7" name="Rectangle 6">
              <a:extLst>
                <a:ext uri="{FF2B5EF4-FFF2-40B4-BE49-F238E27FC236}">
                  <a16:creationId xmlns:a16="http://schemas.microsoft.com/office/drawing/2014/main" id="{D1A2E45A-437E-794B-8108-E8668B8A6209}"/>
                </a:ext>
              </a:extLst>
            </p:cNvPr>
            <p:cNvSpPr/>
            <p:nvPr/>
          </p:nvSpPr>
          <p:spPr>
            <a:xfrm>
              <a:off x="10753629" y="3643381"/>
              <a:ext cx="532606" cy="304800"/>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8" name="Rectangle 7">
              <a:extLst>
                <a:ext uri="{FF2B5EF4-FFF2-40B4-BE49-F238E27FC236}">
                  <a16:creationId xmlns:a16="http://schemas.microsoft.com/office/drawing/2014/main" id="{123F7FE2-3231-854B-A394-CEA962D45DF9}"/>
                </a:ext>
              </a:extLst>
            </p:cNvPr>
            <p:cNvSpPr/>
            <p:nvPr/>
          </p:nvSpPr>
          <p:spPr>
            <a:xfrm>
              <a:off x="9077229" y="3643381"/>
              <a:ext cx="532606" cy="304800"/>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9" name="Rectangle 8">
              <a:extLst>
                <a:ext uri="{FF2B5EF4-FFF2-40B4-BE49-F238E27FC236}">
                  <a16:creationId xmlns:a16="http://schemas.microsoft.com/office/drawing/2014/main" id="{BFC12C61-7A88-DE46-98BC-BE3BE4B48C2D}"/>
                </a:ext>
              </a:extLst>
            </p:cNvPr>
            <p:cNvSpPr/>
            <p:nvPr/>
          </p:nvSpPr>
          <p:spPr>
            <a:xfrm>
              <a:off x="9915429" y="3643381"/>
              <a:ext cx="532606" cy="304800"/>
            </a:xfrm>
            <a:prstGeom prst="rect">
              <a:avLst/>
            </a:prstGeom>
            <a:solidFill>
              <a:srgbClr val="C0504D">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0" name="Rectangle 9">
              <a:extLst>
                <a:ext uri="{FF2B5EF4-FFF2-40B4-BE49-F238E27FC236}">
                  <a16:creationId xmlns:a16="http://schemas.microsoft.com/office/drawing/2014/main" id="{2934E0F2-FEA2-7848-9B80-E694D7393863}"/>
                </a:ext>
              </a:extLst>
            </p:cNvPr>
            <p:cNvSpPr/>
            <p:nvPr/>
          </p:nvSpPr>
          <p:spPr>
            <a:xfrm>
              <a:off x="4123435" y="3643381"/>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1" name="Rectangle 10">
              <a:extLst>
                <a:ext uri="{FF2B5EF4-FFF2-40B4-BE49-F238E27FC236}">
                  <a16:creationId xmlns:a16="http://schemas.microsoft.com/office/drawing/2014/main" id="{90971BF7-E9B9-0B4A-949F-62798B8A1D24}"/>
                </a:ext>
              </a:extLst>
            </p:cNvPr>
            <p:cNvSpPr/>
            <p:nvPr/>
          </p:nvSpPr>
          <p:spPr>
            <a:xfrm>
              <a:off x="74008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2" name="Rectangle 11">
              <a:extLst>
                <a:ext uri="{FF2B5EF4-FFF2-40B4-BE49-F238E27FC236}">
                  <a16:creationId xmlns:a16="http://schemas.microsoft.com/office/drawing/2014/main" id="{43783B02-B912-7649-934B-C7C1C8763141}"/>
                </a:ext>
              </a:extLst>
            </p:cNvPr>
            <p:cNvSpPr/>
            <p:nvPr/>
          </p:nvSpPr>
          <p:spPr>
            <a:xfrm>
              <a:off x="82390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3" name="Rectangle 12">
              <a:extLst>
                <a:ext uri="{FF2B5EF4-FFF2-40B4-BE49-F238E27FC236}">
                  <a16:creationId xmlns:a16="http://schemas.microsoft.com/office/drawing/2014/main" id="{6C595A29-CAE8-8C4E-813A-1F2EA90CFD08}"/>
                </a:ext>
              </a:extLst>
            </p:cNvPr>
            <p:cNvSpPr/>
            <p:nvPr/>
          </p:nvSpPr>
          <p:spPr>
            <a:xfrm>
              <a:off x="115156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4" name="Rectangle 13">
              <a:extLst>
                <a:ext uri="{FF2B5EF4-FFF2-40B4-BE49-F238E27FC236}">
                  <a16:creationId xmlns:a16="http://schemas.microsoft.com/office/drawing/2014/main" id="{06261D14-60AD-C645-8A16-EE7616D37ECE}"/>
                </a:ext>
              </a:extLst>
            </p:cNvPr>
            <p:cNvSpPr/>
            <p:nvPr/>
          </p:nvSpPr>
          <p:spPr>
            <a:xfrm>
              <a:off x="33622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cxnSp>
          <p:nvCxnSpPr>
            <p:cNvPr id="15" name="Straight Arrow Connector 14">
              <a:extLst>
                <a:ext uri="{FF2B5EF4-FFF2-40B4-BE49-F238E27FC236}">
                  <a16:creationId xmlns:a16="http://schemas.microsoft.com/office/drawing/2014/main" id="{0999BEF5-19DC-014B-B641-8C01333C2371}"/>
                </a:ext>
              </a:extLst>
            </p:cNvPr>
            <p:cNvCxnSpPr/>
            <p:nvPr/>
          </p:nvCxnSpPr>
          <p:spPr>
            <a:xfrm>
              <a:off x="2494094" y="3359240"/>
              <a:ext cx="10465308" cy="16634"/>
            </a:xfrm>
            <a:prstGeom prst="straightConnector1">
              <a:avLst/>
            </a:prstGeom>
            <a:noFill/>
            <a:ln w="25400" cap="flat" cmpd="sng" algn="ctr">
              <a:solidFill>
                <a:sysClr val="windowText" lastClr="000000"/>
              </a:solidFill>
              <a:prstDash val="sysDash"/>
              <a:headEnd type="triangle"/>
              <a:tailEnd type="none"/>
            </a:ln>
            <a:effectLst/>
          </p:spPr>
        </p:cxnSp>
        <p:sp>
          <p:nvSpPr>
            <p:cNvPr id="16" name="Rectangle 15">
              <a:extLst>
                <a:ext uri="{FF2B5EF4-FFF2-40B4-BE49-F238E27FC236}">
                  <a16:creationId xmlns:a16="http://schemas.microsoft.com/office/drawing/2014/main" id="{9CADF676-2BC2-1649-BC2D-1F7B750EF206}"/>
                </a:ext>
              </a:extLst>
            </p:cNvPr>
            <p:cNvSpPr/>
            <p:nvPr/>
          </p:nvSpPr>
          <p:spPr>
            <a:xfrm>
              <a:off x="1647720" y="3647918"/>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7" name="Rectangle 16">
              <a:extLst>
                <a:ext uri="{FF2B5EF4-FFF2-40B4-BE49-F238E27FC236}">
                  <a16:creationId xmlns:a16="http://schemas.microsoft.com/office/drawing/2014/main" id="{B1DE3529-C461-C148-BDB4-ED3B0F4D835B}"/>
                </a:ext>
              </a:extLst>
            </p:cNvPr>
            <p:cNvSpPr/>
            <p:nvPr/>
          </p:nvSpPr>
          <p:spPr>
            <a:xfrm>
              <a:off x="2485126" y="3647918"/>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8" name="Rectangle 17">
              <a:extLst>
                <a:ext uri="{FF2B5EF4-FFF2-40B4-BE49-F238E27FC236}">
                  <a16:creationId xmlns:a16="http://schemas.microsoft.com/office/drawing/2014/main" id="{97CA42E5-6CFC-044C-865B-A262A688EB9E}"/>
                </a:ext>
              </a:extLst>
            </p:cNvPr>
            <p:cNvSpPr/>
            <p:nvPr/>
          </p:nvSpPr>
          <p:spPr>
            <a:xfrm>
              <a:off x="846826" y="3647918"/>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20" name="Straight Connector 19">
              <a:extLst>
                <a:ext uri="{FF2B5EF4-FFF2-40B4-BE49-F238E27FC236}">
                  <a16:creationId xmlns:a16="http://schemas.microsoft.com/office/drawing/2014/main" id="{77F31B37-CB19-AF4C-BAA6-990CBD843E91}"/>
                </a:ext>
              </a:extLst>
            </p:cNvPr>
            <p:cNvCxnSpPr/>
            <p:nvPr/>
          </p:nvCxnSpPr>
          <p:spPr>
            <a:xfrm>
              <a:off x="2465617" y="5731328"/>
              <a:ext cx="68090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9A0421E-A457-904A-BA37-600C0E30AACD}"/>
                </a:ext>
              </a:extLst>
            </p:cNvPr>
            <p:cNvSpPr/>
            <p:nvPr/>
          </p:nvSpPr>
          <p:spPr>
            <a:xfrm>
              <a:off x="2838246" y="5578928"/>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3" name="Rectangle 22">
              <a:extLst>
                <a:ext uri="{FF2B5EF4-FFF2-40B4-BE49-F238E27FC236}">
                  <a16:creationId xmlns:a16="http://schemas.microsoft.com/office/drawing/2014/main" id="{0CE48DF7-64F7-7B48-BEF3-43AE1D4B964B}"/>
                </a:ext>
              </a:extLst>
            </p:cNvPr>
            <p:cNvSpPr/>
            <p:nvPr/>
          </p:nvSpPr>
          <p:spPr>
            <a:xfrm>
              <a:off x="7460445" y="5591924"/>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4" name="Rectangle 23">
              <a:extLst>
                <a:ext uri="{FF2B5EF4-FFF2-40B4-BE49-F238E27FC236}">
                  <a16:creationId xmlns:a16="http://schemas.microsoft.com/office/drawing/2014/main" id="{A605004B-FC89-C647-9C7B-9000522D654E}"/>
                </a:ext>
              </a:extLst>
            </p:cNvPr>
            <p:cNvSpPr/>
            <p:nvPr/>
          </p:nvSpPr>
          <p:spPr>
            <a:xfrm>
              <a:off x="3925238" y="5575595"/>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25" name="Rectangle 24">
              <a:extLst>
                <a:ext uri="{FF2B5EF4-FFF2-40B4-BE49-F238E27FC236}">
                  <a16:creationId xmlns:a16="http://schemas.microsoft.com/office/drawing/2014/main" id="{B401334D-1ACA-E74E-990C-36B3243CAF0F}"/>
                </a:ext>
              </a:extLst>
            </p:cNvPr>
            <p:cNvSpPr/>
            <p:nvPr/>
          </p:nvSpPr>
          <p:spPr>
            <a:xfrm>
              <a:off x="5646258" y="5575595"/>
              <a:ext cx="532606" cy="304800"/>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6" name="Rectangle 25">
              <a:extLst>
                <a:ext uri="{FF2B5EF4-FFF2-40B4-BE49-F238E27FC236}">
                  <a16:creationId xmlns:a16="http://schemas.microsoft.com/office/drawing/2014/main" id="{AD7C83A6-FE70-9742-BC57-879948808B05}"/>
                </a:ext>
              </a:extLst>
            </p:cNvPr>
            <p:cNvSpPr/>
            <p:nvPr/>
          </p:nvSpPr>
          <p:spPr>
            <a:xfrm>
              <a:off x="8531881" y="5575595"/>
              <a:ext cx="532606" cy="304800"/>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pic>
          <p:nvPicPr>
            <p:cNvPr id="27" name="Picture 26">
              <a:extLst>
                <a:ext uri="{FF2B5EF4-FFF2-40B4-BE49-F238E27FC236}">
                  <a16:creationId xmlns:a16="http://schemas.microsoft.com/office/drawing/2014/main" id="{CC0C2B26-0383-A74E-9DA3-77C5F47C9B81}"/>
                </a:ext>
              </a:extLst>
            </p:cNvPr>
            <p:cNvPicPr>
              <a:picLocks noChangeAspect="1"/>
            </p:cNvPicPr>
            <p:nvPr/>
          </p:nvPicPr>
          <p:blipFill>
            <a:blip r:embed="rId2"/>
            <a:stretch>
              <a:fillRect/>
            </a:stretch>
          </p:blipFill>
          <p:spPr>
            <a:xfrm>
              <a:off x="1026237" y="6579312"/>
              <a:ext cx="1137702" cy="398196"/>
            </a:xfrm>
            <a:prstGeom prst="rect">
              <a:avLst/>
            </a:prstGeom>
          </p:spPr>
        </p:pic>
        <p:sp>
          <p:nvSpPr>
            <p:cNvPr id="28" name="Rectangle 27">
              <a:extLst>
                <a:ext uri="{FF2B5EF4-FFF2-40B4-BE49-F238E27FC236}">
                  <a16:creationId xmlns:a16="http://schemas.microsoft.com/office/drawing/2014/main" id="{AB7EF188-B3C7-F84E-84DE-86248E18AC62}"/>
                </a:ext>
              </a:extLst>
            </p:cNvPr>
            <p:cNvSpPr/>
            <p:nvPr/>
          </p:nvSpPr>
          <p:spPr>
            <a:xfrm>
              <a:off x="1450252" y="6640050"/>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cxnSp>
          <p:nvCxnSpPr>
            <p:cNvPr id="30" name="Straight Arrow Connector 29">
              <a:extLst>
                <a:ext uri="{FF2B5EF4-FFF2-40B4-BE49-F238E27FC236}">
                  <a16:creationId xmlns:a16="http://schemas.microsoft.com/office/drawing/2014/main" id="{1EBD80A0-BFEA-AC42-99F4-FC136312C74E}"/>
                </a:ext>
              </a:extLst>
            </p:cNvPr>
            <p:cNvCxnSpPr>
              <a:cxnSpLocks/>
              <a:stCxn id="16" idx="2"/>
              <a:endCxn id="22" idx="0"/>
            </p:cNvCxnSpPr>
            <p:nvPr/>
          </p:nvCxnSpPr>
          <p:spPr>
            <a:xfrm>
              <a:off x="1914023" y="3952718"/>
              <a:ext cx="1190526" cy="162621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8624C9-70C1-1649-AB32-BB52FDF79FA1}"/>
                </a:ext>
              </a:extLst>
            </p:cNvPr>
            <p:cNvCxnSpPr>
              <a:cxnSpLocks/>
              <a:stCxn id="5" idx="2"/>
              <a:endCxn id="22" idx="0"/>
            </p:cNvCxnSpPr>
            <p:nvPr/>
          </p:nvCxnSpPr>
          <p:spPr>
            <a:xfrm flipH="1">
              <a:off x="3104549" y="3948181"/>
              <a:ext cx="2886183" cy="163074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3F0535-1471-FA47-BA23-9BCC0006F963}"/>
                </a:ext>
              </a:extLst>
            </p:cNvPr>
            <p:cNvCxnSpPr>
              <a:cxnSpLocks/>
              <a:stCxn id="18" idx="2"/>
              <a:endCxn id="23" idx="0"/>
            </p:cNvCxnSpPr>
            <p:nvPr/>
          </p:nvCxnSpPr>
          <p:spPr>
            <a:xfrm>
              <a:off x="1113129" y="3952718"/>
              <a:ext cx="6613619" cy="163920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92CE067-806A-4E48-8899-87CDA1866125}"/>
                </a:ext>
              </a:extLst>
            </p:cNvPr>
            <p:cNvCxnSpPr>
              <a:cxnSpLocks/>
              <a:stCxn id="17" idx="2"/>
              <a:endCxn id="23" idx="0"/>
            </p:cNvCxnSpPr>
            <p:nvPr/>
          </p:nvCxnSpPr>
          <p:spPr>
            <a:xfrm>
              <a:off x="2751429" y="3952718"/>
              <a:ext cx="4975319" cy="163920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70DC796-9EA3-9D48-968D-8F70D4D742DE}"/>
                </a:ext>
              </a:extLst>
            </p:cNvPr>
            <p:cNvCxnSpPr>
              <a:cxnSpLocks/>
              <a:stCxn id="10" idx="2"/>
            </p:cNvCxnSpPr>
            <p:nvPr/>
          </p:nvCxnSpPr>
          <p:spPr>
            <a:xfrm>
              <a:off x="4389738" y="3948181"/>
              <a:ext cx="3337010" cy="162287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63DEC45-EBEF-484C-9E62-7EC75AE95A81}"/>
                </a:ext>
              </a:extLst>
            </p:cNvPr>
            <p:cNvCxnSpPr>
              <a:cxnSpLocks/>
              <a:stCxn id="6" idx="2"/>
              <a:endCxn id="23" idx="0"/>
            </p:cNvCxnSpPr>
            <p:nvPr/>
          </p:nvCxnSpPr>
          <p:spPr>
            <a:xfrm>
              <a:off x="6828138" y="3948181"/>
              <a:ext cx="898610" cy="164374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290F4B-152E-9E4C-A413-6A93CA21A67A}"/>
                </a:ext>
              </a:extLst>
            </p:cNvPr>
            <p:cNvCxnSpPr>
              <a:cxnSpLocks/>
              <a:stCxn id="14" idx="2"/>
              <a:endCxn id="24" idx="0"/>
            </p:cNvCxnSpPr>
            <p:nvPr/>
          </p:nvCxnSpPr>
          <p:spPr>
            <a:xfrm>
              <a:off x="3628532" y="3948181"/>
              <a:ext cx="563009"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BEDCC3A-2B87-7648-BDB3-D9DC57C89A9C}"/>
                </a:ext>
              </a:extLst>
            </p:cNvPr>
            <p:cNvCxnSpPr>
              <a:cxnSpLocks/>
              <a:stCxn id="4" idx="2"/>
              <a:endCxn id="24" idx="0"/>
            </p:cNvCxnSpPr>
            <p:nvPr/>
          </p:nvCxnSpPr>
          <p:spPr>
            <a:xfrm flipH="1">
              <a:off x="4191541" y="3948181"/>
              <a:ext cx="960991"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BFB8956-8928-4740-B050-AD04BEB6BD0E}"/>
                </a:ext>
              </a:extLst>
            </p:cNvPr>
            <p:cNvCxnSpPr>
              <a:cxnSpLocks/>
              <a:stCxn id="11" idx="2"/>
              <a:endCxn id="24" idx="0"/>
            </p:cNvCxnSpPr>
            <p:nvPr/>
          </p:nvCxnSpPr>
          <p:spPr>
            <a:xfrm flipH="1">
              <a:off x="4191541" y="3948181"/>
              <a:ext cx="3475591"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BD4921-08A7-9D43-A59A-B3FC00446EF5}"/>
                </a:ext>
              </a:extLst>
            </p:cNvPr>
            <p:cNvCxnSpPr>
              <a:cxnSpLocks/>
              <a:stCxn id="12" idx="2"/>
              <a:endCxn id="24" idx="0"/>
            </p:cNvCxnSpPr>
            <p:nvPr/>
          </p:nvCxnSpPr>
          <p:spPr>
            <a:xfrm flipH="1">
              <a:off x="4191541" y="3948181"/>
              <a:ext cx="4313791"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2A3D4E7-CBBF-0443-AE79-A4BF2968F6F5}"/>
                </a:ext>
              </a:extLst>
            </p:cNvPr>
            <p:cNvCxnSpPr>
              <a:cxnSpLocks/>
              <a:stCxn id="13" idx="2"/>
              <a:endCxn id="24" idx="0"/>
            </p:cNvCxnSpPr>
            <p:nvPr/>
          </p:nvCxnSpPr>
          <p:spPr>
            <a:xfrm flipH="1">
              <a:off x="4191541" y="3948181"/>
              <a:ext cx="7590391"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7593279-9BE9-F846-8B56-F41A402F43CC}"/>
                </a:ext>
              </a:extLst>
            </p:cNvPr>
            <p:cNvCxnSpPr>
              <a:cxnSpLocks/>
              <a:stCxn id="7" idx="2"/>
            </p:cNvCxnSpPr>
            <p:nvPr/>
          </p:nvCxnSpPr>
          <p:spPr>
            <a:xfrm flipH="1">
              <a:off x="5877632" y="3948181"/>
              <a:ext cx="5142300" cy="162287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1E114F4-FBA3-5741-B95B-27313C64ABB3}"/>
                </a:ext>
              </a:extLst>
            </p:cNvPr>
            <p:cNvCxnSpPr>
              <a:cxnSpLocks/>
              <a:stCxn id="9" idx="2"/>
              <a:endCxn id="67" idx="0"/>
            </p:cNvCxnSpPr>
            <p:nvPr/>
          </p:nvCxnSpPr>
          <p:spPr>
            <a:xfrm flipH="1">
              <a:off x="7026812" y="3948181"/>
              <a:ext cx="3154920" cy="163074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A89F5842-8397-3444-9657-4064EFADC264}"/>
                </a:ext>
              </a:extLst>
            </p:cNvPr>
            <p:cNvSpPr/>
            <p:nvPr/>
          </p:nvSpPr>
          <p:spPr>
            <a:xfrm>
              <a:off x="6760509" y="5578928"/>
              <a:ext cx="532606" cy="304800"/>
            </a:xfrm>
            <a:prstGeom prst="rect">
              <a:avLst/>
            </a:prstGeom>
            <a:solidFill>
              <a:srgbClr val="C0504D">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69" name="Straight Arrow Connector 68">
              <a:extLst>
                <a:ext uri="{FF2B5EF4-FFF2-40B4-BE49-F238E27FC236}">
                  <a16:creationId xmlns:a16="http://schemas.microsoft.com/office/drawing/2014/main" id="{E58C9E58-E9E3-5543-AFA7-AEC79101ED40}"/>
                </a:ext>
              </a:extLst>
            </p:cNvPr>
            <p:cNvCxnSpPr>
              <a:cxnSpLocks/>
              <a:stCxn id="8" idx="2"/>
              <a:endCxn id="26" idx="0"/>
            </p:cNvCxnSpPr>
            <p:nvPr/>
          </p:nvCxnSpPr>
          <p:spPr>
            <a:xfrm flipH="1">
              <a:off x="8798184" y="3948181"/>
              <a:ext cx="545348"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E0FBD36-F8E8-7F45-8402-19DFE4E005C8}"/>
                </a:ext>
              </a:extLst>
            </p:cNvPr>
            <p:cNvCxnSpPr>
              <a:cxnSpLocks/>
            </p:cNvCxnSpPr>
            <p:nvPr/>
          </p:nvCxnSpPr>
          <p:spPr>
            <a:xfrm flipV="1">
              <a:off x="4886229" y="5314031"/>
              <a:ext cx="0" cy="767444"/>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948D0DB4-BD4A-FF41-9E67-2D452A10836F}"/>
                </a:ext>
              </a:extLst>
            </p:cNvPr>
            <p:cNvPicPr>
              <a:picLocks noChangeAspect="1"/>
            </p:cNvPicPr>
            <p:nvPr/>
          </p:nvPicPr>
          <p:blipFill>
            <a:blip r:embed="rId3"/>
            <a:stretch>
              <a:fillRect/>
            </a:stretch>
          </p:blipFill>
          <p:spPr>
            <a:xfrm>
              <a:off x="4794546" y="6140644"/>
              <a:ext cx="183366" cy="305610"/>
            </a:xfrm>
            <a:prstGeom prst="rect">
              <a:avLst/>
            </a:prstGeom>
          </p:spPr>
        </p:pic>
        <p:pic>
          <p:nvPicPr>
            <p:cNvPr id="79" name="Picture 78">
              <a:extLst>
                <a:ext uri="{FF2B5EF4-FFF2-40B4-BE49-F238E27FC236}">
                  <a16:creationId xmlns:a16="http://schemas.microsoft.com/office/drawing/2014/main" id="{657CCCCA-F2B6-1D45-9E7B-5A8ED6BFE2C0}"/>
                </a:ext>
              </a:extLst>
            </p:cNvPr>
            <p:cNvPicPr>
              <a:picLocks noChangeAspect="1"/>
            </p:cNvPicPr>
            <p:nvPr/>
          </p:nvPicPr>
          <p:blipFill>
            <a:blip r:embed="rId4"/>
            <a:stretch>
              <a:fillRect/>
            </a:stretch>
          </p:blipFill>
          <p:spPr>
            <a:xfrm>
              <a:off x="2256526" y="6232505"/>
              <a:ext cx="457200" cy="266700"/>
            </a:xfrm>
            <a:prstGeom prst="rect">
              <a:avLst/>
            </a:prstGeom>
          </p:spPr>
        </p:pic>
        <p:pic>
          <p:nvPicPr>
            <p:cNvPr id="80" name="Picture 79">
              <a:extLst>
                <a:ext uri="{FF2B5EF4-FFF2-40B4-BE49-F238E27FC236}">
                  <a16:creationId xmlns:a16="http://schemas.microsoft.com/office/drawing/2014/main" id="{0932B8D2-DBBC-5B4B-89E0-DEE74BAADCB7}"/>
                </a:ext>
              </a:extLst>
            </p:cNvPr>
            <p:cNvPicPr>
              <a:picLocks noChangeAspect="1"/>
            </p:cNvPicPr>
            <p:nvPr/>
          </p:nvPicPr>
          <p:blipFill>
            <a:blip r:embed="rId5"/>
            <a:stretch>
              <a:fillRect/>
            </a:stretch>
          </p:blipFill>
          <p:spPr>
            <a:xfrm>
              <a:off x="9082235" y="6232505"/>
              <a:ext cx="444500" cy="266700"/>
            </a:xfrm>
            <a:prstGeom prst="rect">
              <a:avLst/>
            </a:prstGeom>
          </p:spPr>
        </p:pic>
        <p:cxnSp>
          <p:nvCxnSpPr>
            <p:cNvPr id="81" name="Straight Connector 80">
              <a:extLst>
                <a:ext uri="{FF2B5EF4-FFF2-40B4-BE49-F238E27FC236}">
                  <a16:creationId xmlns:a16="http://schemas.microsoft.com/office/drawing/2014/main" id="{A8ABD2A8-4EA7-F840-B4E8-2DB6C6D897FD}"/>
                </a:ext>
              </a:extLst>
            </p:cNvPr>
            <p:cNvCxnSpPr>
              <a:cxnSpLocks/>
              <a:stCxn id="79" idx="0"/>
            </p:cNvCxnSpPr>
            <p:nvPr/>
          </p:nvCxnSpPr>
          <p:spPr>
            <a:xfrm flipV="1">
              <a:off x="2485126" y="5500234"/>
              <a:ext cx="0" cy="732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64FF763-9125-BA4E-88D6-D17CCAED7386}"/>
                </a:ext>
              </a:extLst>
            </p:cNvPr>
            <p:cNvCxnSpPr>
              <a:cxnSpLocks/>
            </p:cNvCxnSpPr>
            <p:nvPr/>
          </p:nvCxnSpPr>
          <p:spPr>
            <a:xfrm flipV="1">
              <a:off x="9281099" y="5494554"/>
              <a:ext cx="0" cy="732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Content Placeholder 28">
            <a:extLst>
              <a:ext uri="{FF2B5EF4-FFF2-40B4-BE49-F238E27FC236}">
                <a16:creationId xmlns:a16="http://schemas.microsoft.com/office/drawing/2014/main" id="{0196E29F-ED48-4441-96D1-4AE67EC0D262}"/>
              </a:ext>
            </a:extLst>
          </p:cNvPr>
          <p:cNvSpPr>
            <a:spLocks noGrp="1"/>
          </p:cNvSpPr>
          <p:nvPr>
            <p:ph idx="1"/>
          </p:nvPr>
        </p:nvSpPr>
        <p:spPr>
          <a:xfrm>
            <a:off x="660069" y="4955875"/>
            <a:ext cx="10515600" cy="1636724"/>
          </a:xfrm>
        </p:spPr>
        <p:txBody>
          <a:bodyPr>
            <a:normAutofit/>
          </a:bodyPr>
          <a:lstStyle/>
          <a:p>
            <a:r>
              <a:rPr lang="en-US" dirty="0"/>
              <a:t>Map all entries to the interval (0,1) using a hash function</a:t>
            </a:r>
          </a:p>
          <a:p>
            <a:r>
              <a:rPr lang="en-US" dirty="0"/>
              <a:t>Keep only     values smaller than some threshold    . </a:t>
            </a:r>
          </a:p>
          <a:p>
            <a:r>
              <a:rPr lang="en-US" dirty="0"/>
              <a:t>From           we can approximate the number of unique items. </a:t>
            </a:r>
          </a:p>
        </p:txBody>
      </p:sp>
      <p:cxnSp>
        <p:nvCxnSpPr>
          <p:cNvPr id="33" name="Curved Connector 32">
            <a:extLst>
              <a:ext uri="{FF2B5EF4-FFF2-40B4-BE49-F238E27FC236}">
                <a16:creationId xmlns:a16="http://schemas.microsoft.com/office/drawing/2014/main" id="{0EFA7B2F-DEE5-0041-A48B-C192542D3713}"/>
              </a:ext>
            </a:extLst>
          </p:cNvPr>
          <p:cNvCxnSpPr>
            <a:cxnSpLocks/>
            <a:stCxn id="27" idx="3"/>
            <a:endCxn id="22" idx="2"/>
          </p:cNvCxnSpPr>
          <p:nvPr/>
        </p:nvCxnSpPr>
        <p:spPr>
          <a:xfrm flipV="1">
            <a:off x="2023565" y="3611583"/>
            <a:ext cx="940610" cy="89468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6EFB0713-CDC5-A549-AB6A-470426C4D8DF}"/>
              </a:ext>
            </a:extLst>
          </p:cNvPr>
          <p:cNvPicPr>
            <a:picLocks noChangeAspect="1"/>
          </p:cNvPicPr>
          <p:nvPr/>
        </p:nvPicPr>
        <p:blipFill>
          <a:blip r:embed="rId6"/>
          <a:stretch>
            <a:fillRect/>
          </a:stretch>
        </p:blipFill>
        <p:spPr>
          <a:xfrm>
            <a:off x="2503989" y="5567827"/>
            <a:ext cx="165100" cy="266700"/>
          </a:xfrm>
          <a:prstGeom prst="rect">
            <a:avLst/>
          </a:prstGeom>
        </p:spPr>
      </p:pic>
      <p:pic>
        <p:nvPicPr>
          <p:cNvPr id="43" name="Picture 42">
            <a:extLst>
              <a:ext uri="{FF2B5EF4-FFF2-40B4-BE49-F238E27FC236}">
                <a16:creationId xmlns:a16="http://schemas.microsoft.com/office/drawing/2014/main" id="{85FFFE24-870F-D248-A924-C0E710CC578E}"/>
              </a:ext>
            </a:extLst>
          </p:cNvPr>
          <p:cNvPicPr>
            <a:picLocks noChangeAspect="1"/>
          </p:cNvPicPr>
          <p:nvPr/>
        </p:nvPicPr>
        <p:blipFill>
          <a:blip r:embed="rId7"/>
          <a:stretch>
            <a:fillRect/>
          </a:stretch>
        </p:blipFill>
        <p:spPr>
          <a:xfrm>
            <a:off x="8098655" y="5567827"/>
            <a:ext cx="165100" cy="266700"/>
          </a:xfrm>
          <a:prstGeom prst="rect">
            <a:avLst/>
          </a:prstGeom>
        </p:spPr>
      </p:pic>
      <p:pic>
        <p:nvPicPr>
          <p:cNvPr id="45" name="Picture 44">
            <a:extLst>
              <a:ext uri="{FF2B5EF4-FFF2-40B4-BE49-F238E27FC236}">
                <a16:creationId xmlns:a16="http://schemas.microsoft.com/office/drawing/2014/main" id="{07E20276-C58A-2146-8E9B-020338E86F1F}"/>
              </a:ext>
            </a:extLst>
          </p:cNvPr>
          <p:cNvPicPr>
            <a:picLocks noChangeAspect="1"/>
          </p:cNvPicPr>
          <p:nvPr/>
        </p:nvPicPr>
        <p:blipFill>
          <a:blip r:embed="rId8"/>
          <a:stretch>
            <a:fillRect/>
          </a:stretch>
        </p:blipFill>
        <p:spPr>
          <a:xfrm>
            <a:off x="1789152" y="6049655"/>
            <a:ext cx="749300" cy="368300"/>
          </a:xfrm>
          <a:prstGeom prst="rect">
            <a:avLst/>
          </a:prstGeom>
        </p:spPr>
      </p:pic>
    </p:spTree>
    <p:extLst>
      <p:ext uri="{BB962C8B-B14F-4D97-AF65-F5344CB8AC3E}">
        <p14:creationId xmlns:p14="http://schemas.microsoft.com/office/powerpoint/2010/main" val="3218156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1659-1245-3E4C-833E-6B6CDFC81E9B}"/>
              </a:ext>
            </a:extLst>
          </p:cNvPr>
          <p:cNvSpPr>
            <a:spLocks noGrp="1"/>
          </p:cNvSpPr>
          <p:nvPr>
            <p:ph type="title"/>
          </p:nvPr>
        </p:nvSpPr>
        <p:spPr>
          <a:xfrm>
            <a:off x="0" y="-1"/>
            <a:ext cx="10515600" cy="914400"/>
          </a:xfrm>
        </p:spPr>
        <p:txBody>
          <a:bodyPr/>
          <a:lstStyle/>
          <a:p>
            <a:r>
              <a:rPr lang="en-US" dirty="0"/>
              <a:t>Our results</a:t>
            </a:r>
          </a:p>
        </p:txBody>
      </p:sp>
      <p:sp>
        <p:nvSpPr>
          <p:cNvPr id="3" name="Content Placeholder 2">
            <a:extLst>
              <a:ext uri="{FF2B5EF4-FFF2-40B4-BE49-F238E27FC236}">
                <a16:creationId xmlns:a16="http://schemas.microsoft.com/office/drawing/2014/main" id="{5DCA63CC-50D6-0F4F-A492-D2EF78D73CB6}"/>
              </a:ext>
            </a:extLst>
          </p:cNvPr>
          <p:cNvSpPr>
            <a:spLocks noGrp="1"/>
          </p:cNvSpPr>
          <p:nvPr>
            <p:ph idx="1"/>
          </p:nvPr>
        </p:nvSpPr>
        <p:spPr>
          <a:xfrm>
            <a:off x="550725" y="4477893"/>
            <a:ext cx="10515600" cy="2130725"/>
          </a:xfrm>
        </p:spPr>
        <p:txBody>
          <a:bodyPr/>
          <a:lstStyle/>
          <a:p>
            <a:r>
              <a:rPr lang="en-US" dirty="0"/>
              <a:t>Generalize a family of algorithms (Adaptive sampling, KMV)</a:t>
            </a:r>
          </a:p>
          <a:p>
            <a:r>
              <a:rPr lang="en-US" dirty="0"/>
              <a:t>New Variance bounds for all such algorithms</a:t>
            </a:r>
          </a:p>
          <a:p>
            <a:r>
              <a:rPr lang="en-US" dirty="0"/>
              <a:t>New tradeoffs between accuracy, space, and update time (alpha </a:t>
            </a:r>
            <a:r>
              <a:rPr lang="en-US" dirty="0" err="1"/>
              <a:t>alg</a:t>
            </a:r>
            <a:r>
              <a:rPr lang="en-US" dirty="0"/>
              <a:t>’)</a:t>
            </a:r>
          </a:p>
          <a:p>
            <a:r>
              <a:rPr lang="en-US" dirty="0"/>
              <a:t>Very careful implementation</a:t>
            </a:r>
          </a:p>
          <a:p>
            <a:endParaRPr lang="en-US" dirty="0"/>
          </a:p>
        </p:txBody>
      </p:sp>
      <p:grpSp>
        <p:nvGrpSpPr>
          <p:cNvPr id="21" name="Group 20">
            <a:extLst>
              <a:ext uri="{FF2B5EF4-FFF2-40B4-BE49-F238E27FC236}">
                <a16:creationId xmlns:a16="http://schemas.microsoft.com/office/drawing/2014/main" id="{B95AFD66-CC5D-9346-8CE1-147802576610}"/>
              </a:ext>
            </a:extLst>
          </p:cNvPr>
          <p:cNvGrpSpPr/>
          <p:nvPr/>
        </p:nvGrpSpPr>
        <p:grpSpPr>
          <a:xfrm>
            <a:off x="706452" y="1087095"/>
            <a:ext cx="12112576" cy="3139965"/>
            <a:chOff x="706452" y="1087095"/>
            <a:chExt cx="12112576" cy="3139965"/>
          </a:xfrm>
        </p:grpSpPr>
        <p:grpSp>
          <p:nvGrpSpPr>
            <p:cNvPr id="19" name="Group 18">
              <a:extLst>
                <a:ext uri="{FF2B5EF4-FFF2-40B4-BE49-F238E27FC236}">
                  <a16:creationId xmlns:a16="http://schemas.microsoft.com/office/drawing/2014/main" id="{20BCDD44-9938-544A-B934-36EC63E07175}"/>
                </a:ext>
              </a:extLst>
            </p:cNvPr>
            <p:cNvGrpSpPr/>
            <p:nvPr/>
          </p:nvGrpSpPr>
          <p:grpSpPr>
            <a:xfrm>
              <a:off x="706452" y="1087095"/>
              <a:ext cx="12112576" cy="3139965"/>
              <a:chOff x="846826" y="3359240"/>
              <a:chExt cx="12112576" cy="3139965"/>
            </a:xfrm>
          </p:grpSpPr>
          <p:sp>
            <p:nvSpPr>
              <p:cNvPr id="4" name="Rectangle 3">
                <a:extLst>
                  <a:ext uri="{FF2B5EF4-FFF2-40B4-BE49-F238E27FC236}">
                    <a16:creationId xmlns:a16="http://schemas.microsoft.com/office/drawing/2014/main" id="{B845DB66-BB55-A446-B09A-9E4F1D40A849}"/>
                  </a:ext>
                </a:extLst>
              </p:cNvPr>
              <p:cNvSpPr/>
              <p:nvPr/>
            </p:nvSpPr>
            <p:spPr>
              <a:xfrm>
                <a:off x="48862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5" name="Rectangle 4">
                <a:extLst>
                  <a:ext uri="{FF2B5EF4-FFF2-40B4-BE49-F238E27FC236}">
                    <a16:creationId xmlns:a16="http://schemas.microsoft.com/office/drawing/2014/main" id="{9CAE5322-FBBB-0D4D-BD63-76686AE8ABD0}"/>
                  </a:ext>
                </a:extLst>
              </p:cNvPr>
              <p:cNvSpPr/>
              <p:nvPr/>
            </p:nvSpPr>
            <p:spPr>
              <a:xfrm>
                <a:off x="5724429" y="3643381"/>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6" name="Rectangle 5">
                <a:extLst>
                  <a:ext uri="{FF2B5EF4-FFF2-40B4-BE49-F238E27FC236}">
                    <a16:creationId xmlns:a16="http://schemas.microsoft.com/office/drawing/2014/main" id="{16C8BA7F-E008-4748-91CA-0AC95A433ABE}"/>
                  </a:ext>
                </a:extLst>
              </p:cNvPr>
              <p:cNvSpPr/>
              <p:nvPr/>
            </p:nvSpPr>
            <p:spPr>
              <a:xfrm>
                <a:off x="6561835" y="3643381"/>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7" name="Rectangle 6">
                <a:extLst>
                  <a:ext uri="{FF2B5EF4-FFF2-40B4-BE49-F238E27FC236}">
                    <a16:creationId xmlns:a16="http://schemas.microsoft.com/office/drawing/2014/main" id="{D1A2E45A-437E-794B-8108-E8668B8A6209}"/>
                  </a:ext>
                </a:extLst>
              </p:cNvPr>
              <p:cNvSpPr/>
              <p:nvPr/>
            </p:nvSpPr>
            <p:spPr>
              <a:xfrm>
                <a:off x="10753629" y="3643381"/>
                <a:ext cx="532606" cy="304800"/>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8" name="Rectangle 7">
                <a:extLst>
                  <a:ext uri="{FF2B5EF4-FFF2-40B4-BE49-F238E27FC236}">
                    <a16:creationId xmlns:a16="http://schemas.microsoft.com/office/drawing/2014/main" id="{123F7FE2-3231-854B-A394-CEA962D45DF9}"/>
                  </a:ext>
                </a:extLst>
              </p:cNvPr>
              <p:cNvSpPr/>
              <p:nvPr/>
            </p:nvSpPr>
            <p:spPr>
              <a:xfrm>
                <a:off x="9077229" y="3643381"/>
                <a:ext cx="532606" cy="304800"/>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9" name="Rectangle 8">
                <a:extLst>
                  <a:ext uri="{FF2B5EF4-FFF2-40B4-BE49-F238E27FC236}">
                    <a16:creationId xmlns:a16="http://schemas.microsoft.com/office/drawing/2014/main" id="{BFC12C61-7A88-DE46-98BC-BE3BE4B48C2D}"/>
                  </a:ext>
                </a:extLst>
              </p:cNvPr>
              <p:cNvSpPr/>
              <p:nvPr/>
            </p:nvSpPr>
            <p:spPr>
              <a:xfrm>
                <a:off x="9915429" y="3643381"/>
                <a:ext cx="532606" cy="304800"/>
              </a:xfrm>
              <a:prstGeom prst="rect">
                <a:avLst/>
              </a:prstGeom>
              <a:solidFill>
                <a:srgbClr val="C0504D">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0" name="Rectangle 9">
                <a:extLst>
                  <a:ext uri="{FF2B5EF4-FFF2-40B4-BE49-F238E27FC236}">
                    <a16:creationId xmlns:a16="http://schemas.microsoft.com/office/drawing/2014/main" id="{2934E0F2-FEA2-7848-9B80-E694D7393863}"/>
                  </a:ext>
                </a:extLst>
              </p:cNvPr>
              <p:cNvSpPr/>
              <p:nvPr/>
            </p:nvSpPr>
            <p:spPr>
              <a:xfrm>
                <a:off x="4123435" y="3643381"/>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1" name="Rectangle 10">
                <a:extLst>
                  <a:ext uri="{FF2B5EF4-FFF2-40B4-BE49-F238E27FC236}">
                    <a16:creationId xmlns:a16="http://schemas.microsoft.com/office/drawing/2014/main" id="{90971BF7-E9B9-0B4A-949F-62798B8A1D24}"/>
                  </a:ext>
                </a:extLst>
              </p:cNvPr>
              <p:cNvSpPr/>
              <p:nvPr/>
            </p:nvSpPr>
            <p:spPr>
              <a:xfrm>
                <a:off x="74008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2" name="Rectangle 11">
                <a:extLst>
                  <a:ext uri="{FF2B5EF4-FFF2-40B4-BE49-F238E27FC236}">
                    <a16:creationId xmlns:a16="http://schemas.microsoft.com/office/drawing/2014/main" id="{43783B02-B912-7649-934B-C7C1C8763141}"/>
                  </a:ext>
                </a:extLst>
              </p:cNvPr>
              <p:cNvSpPr/>
              <p:nvPr/>
            </p:nvSpPr>
            <p:spPr>
              <a:xfrm>
                <a:off x="82390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3" name="Rectangle 12">
                <a:extLst>
                  <a:ext uri="{FF2B5EF4-FFF2-40B4-BE49-F238E27FC236}">
                    <a16:creationId xmlns:a16="http://schemas.microsoft.com/office/drawing/2014/main" id="{6C595A29-CAE8-8C4E-813A-1F2EA90CFD08}"/>
                  </a:ext>
                </a:extLst>
              </p:cNvPr>
              <p:cNvSpPr/>
              <p:nvPr/>
            </p:nvSpPr>
            <p:spPr>
              <a:xfrm>
                <a:off x="115156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4" name="Rectangle 13">
                <a:extLst>
                  <a:ext uri="{FF2B5EF4-FFF2-40B4-BE49-F238E27FC236}">
                    <a16:creationId xmlns:a16="http://schemas.microsoft.com/office/drawing/2014/main" id="{06261D14-60AD-C645-8A16-EE7616D37ECE}"/>
                  </a:ext>
                </a:extLst>
              </p:cNvPr>
              <p:cNvSpPr/>
              <p:nvPr/>
            </p:nvSpPr>
            <p:spPr>
              <a:xfrm>
                <a:off x="3362229" y="3643381"/>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cxnSp>
            <p:nvCxnSpPr>
              <p:cNvPr id="15" name="Straight Arrow Connector 14">
                <a:extLst>
                  <a:ext uri="{FF2B5EF4-FFF2-40B4-BE49-F238E27FC236}">
                    <a16:creationId xmlns:a16="http://schemas.microsoft.com/office/drawing/2014/main" id="{0999BEF5-19DC-014B-B641-8C01333C2371}"/>
                  </a:ext>
                </a:extLst>
              </p:cNvPr>
              <p:cNvCxnSpPr/>
              <p:nvPr/>
            </p:nvCxnSpPr>
            <p:spPr>
              <a:xfrm>
                <a:off x="2494094" y="3359240"/>
                <a:ext cx="10465308" cy="16634"/>
              </a:xfrm>
              <a:prstGeom prst="straightConnector1">
                <a:avLst/>
              </a:prstGeom>
              <a:noFill/>
              <a:ln w="25400" cap="flat" cmpd="sng" algn="ctr">
                <a:solidFill>
                  <a:sysClr val="windowText" lastClr="000000"/>
                </a:solidFill>
                <a:prstDash val="sysDash"/>
                <a:headEnd type="triangle"/>
                <a:tailEnd type="none"/>
              </a:ln>
              <a:effectLst/>
            </p:spPr>
          </p:cxnSp>
          <p:sp>
            <p:nvSpPr>
              <p:cNvPr id="16" name="Rectangle 15">
                <a:extLst>
                  <a:ext uri="{FF2B5EF4-FFF2-40B4-BE49-F238E27FC236}">
                    <a16:creationId xmlns:a16="http://schemas.microsoft.com/office/drawing/2014/main" id="{9CADF676-2BC2-1649-BC2D-1F7B750EF206}"/>
                  </a:ext>
                </a:extLst>
              </p:cNvPr>
              <p:cNvSpPr/>
              <p:nvPr/>
            </p:nvSpPr>
            <p:spPr>
              <a:xfrm>
                <a:off x="1647720" y="3647918"/>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7" name="Rectangle 16">
                <a:extLst>
                  <a:ext uri="{FF2B5EF4-FFF2-40B4-BE49-F238E27FC236}">
                    <a16:creationId xmlns:a16="http://schemas.microsoft.com/office/drawing/2014/main" id="{B1DE3529-C461-C148-BDB4-ED3B0F4D835B}"/>
                  </a:ext>
                </a:extLst>
              </p:cNvPr>
              <p:cNvSpPr/>
              <p:nvPr/>
            </p:nvSpPr>
            <p:spPr>
              <a:xfrm>
                <a:off x="2485126" y="3647918"/>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8" name="Rectangle 17">
                <a:extLst>
                  <a:ext uri="{FF2B5EF4-FFF2-40B4-BE49-F238E27FC236}">
                    <a16:creationId xmlns:a16="http://schemas.microsoft.com/office/drawing/2014/main" id="{97CA42E5-6CFC-044C-865B-A262A688EB9E}"/>
                  </a:ext>
                </a:extLst>
              </p:cNvPr>
              <p:cNvSpPr/>
              <p:nvPr/>
            </p:nvSpPr>
            <p:spPr>
              <a:xfrm>
                <a:off x="846826" y="3647918"/>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20" name="Straight Connector 19">
                <a:extLst>
                  <a:ext uri="{FF2B5EF4-FFF2-40B4-BE49-F238E27FC236}">
                    <a16:creationId xmlns:a16="http://schemas.microsoft.com/office/drawing/2014/main" id="{77F31B37-CB19-AF4C-BAA6-990CBD843E91}"/>
                  </a:ext>
                </a:extLst>
              </p:cNvPr>
              <p:cNvCxnSpPr/>
              <p:nvPr/>
            </p:nvCxnSpPr>
            <p:spPr>
              <a:xfrm>
                <a:off x="2465617" y="5731328"/>
                <a:ext cx="68090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9A0421E-A457-904A-BA37-600C0E30AACD}"/>
                  </a:ext>
                </a:extLst>
              </p:cNvPr>
              <p:cNvSpPr/>
              <p:nvPr/>
            </p:nvSpPr>
            <p:spPr>
              <a:xfrm>
                <a:off x="2838246" y="5578928"/>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3" name="Rectangle 22">
                <a:extLst>
                  <a:ext uri="{FF2B5EF4-FFF2-40B4-BE49-F238E27FC236}">
                    <a16:creationId xmlns:a16="http://schemas.microsoft.com/office/drawing/2014/main" id="{0CE48DF7-64F7-7B48-BEF3-43AE1D4B964B}"/>
                  </a:ext>
                </a:extLst>
              </p:cNvPr>
              <p:cNvSpPr/>
              <p:nvPr/>
            </p:nvSpPr>
            <p:spPr>
              <a:xfrm>
                <a:off x="7460445" y="5591924"/>
                <a:ext cx="532606" cy="304800"/>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4" name="Rectangle 23">
                <a:extLst>
                  <a:ext uri="{FF2B5EF4-FFF2-40B4-BE49-F238E27FC236}">
                    <a16:creationId xmlns:a16="http://schemas.microsoft.com/office/drawing/2014/main" id="{A605004B-FC89-C647-9C7B-9000522D654E}"/>
                  </a:ext>
                </a:extLst>
              </p:cNvPr>
              <p:cNvSpPr/>
              <p:nvPr/>
            </p:nvSpPr>
            <p:spPr>
              <a:xfrm>
                <a:off x="3925238" y="5575595"/>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25" name="Rectangle 24">
                <a:extLst>
                  <a:ext uri="{FF2B5EF4-FFF2-40B4-BE49-F238E27FC236}">
                    <a16:creationId xmlns:a16="http://schemas.microsoft.com/office/drawing/2014/main" id="{B401334D-1ACA-E74E-990C-36B3243CAF0F}"/>
                  </a:ext>
                </a:extLst>
              </p:cNvPr>
              <p:cNvSpPr/>
              <p:nvPr/>
            </p:nvSpPr>
            <p:spPr>
              <a:xfrm>
                <a:off x="5646258" y="5575595"/>
                <a:ext cx="532606" cy="304800"/>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26" name="Rectangle 25">
                <a:extLst>
                  <a:ext uri="{FF2B5EF4-FFF2-40B4-BE49-F238E27FC236}">
                    <a16:creationId xmlns:a16="http://schemas.microsoft.com/office/drawing/2014/main" id="{AD7C83A6-FE70-9742-BC57-879948808B05}"/>
                  </a:ext>
                </a:extLst>
              </p:cNvPr>
              <p:cNvSpPr/>
              <p:nvPr/>
            </p:nvSpPr>
            <p:spPr>
              <a:xfrm>
                <a:off x="8531881" y="5575595"/>
                <a:ext cx="532606" cy="304800"/>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cxnSp>
            <p:nvCxnSpPr>
              <p:cNvPr id="30" name="Straight Arrow Connector 29">
                <a:extLst>
                  <a:ext uri="{FF2B5EF4-FFF2-40B4-BE49-F238E27FC236}">
                    <a16:creationId xmlns:a16="http://schemas.microsoft.com/office/drawing/2014/main" id="{1EBD80A0-BFEA-AC42-99F4-FC136312C74E}"/>
                  </a:ext>
                </a:extLst>
              </p:cNvPr>
              <p:cNvCxnSpPr>
                <a:cxnSpLocks/>
                <a:stCxn id="16" idx="2"/>
                <a:endCxn id="22" idx="0"/>
              </p:cNvCxnSpPr>
              <p:nvPr/>
            </p:nvCxnSpPr>
            <p:spPr>
              <a:xfrm>
                <a:off x="1914023" y="3952718"/>
                <a:ext cx="1190526" cy="162621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8624C9-70C1-1649-AB32-BB52FDF79FA1}"/>
                  </a:ext>
                </a:extLst>
              </p:cNvPr>
              <p:cNvCxnSpPr>
                <a:cxnSpLocks/>
                <a:stCxn id="5" idx="2"/>
                <a:endCxn id="22" idx="0"/>
              </p:cNvCxnSpPr>
              <p:nvPr/>
            </p:nvCxnSpPr>
            <p:spPr>
              <a:xfrm flipH="1">
                <a:off x="3104549" y="3948181"/>
                <a:ext cx="2886183" cy="163074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3F0535-1471-FA47-BA23-9BCC0006F963}"/>
                  </a:ext>
                </a:extLst>
              </p:cNvPr>
              <p:cNvCxnSpPr>
                <a:cxnSpLocks/>
                <a:stCxn id="18" idx="2"/>
                <a:endCxn id="23" idx="0"/>
              </p:cNvCxnSpPr>
              <p:nvPr/>
            </p:nvCxnSpPr>
            <p:spPr>
              <a:xfrm>
                <a:off x="1113129" y="3952718"/>
                <a:ext cx="6613619" cy="163920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92CE067-806A-4E48-8899-87CDA1866125}"/>
                  </a:ext>
                </a:extLst>
              </p:cNvPr>
              <p:cNvCxnSpPr>
                <a:cxnSpLocks/>
                <a:stCxn id="17" idx="2"/>
                <a:endCxn id="23" idx="0"/>
              </p:cNvCxnSpPr>
              <p:nvPr/>
            </p:nvCxnSpPr>
            <p:spPr>
              <a:xfrm>
                <a:off x="2751429" y="3952718"/>
                <a:ext cx="4975319" cy="163920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70DC796-9EA3-9D48-968D-8F70D4D742DE}"/>
                  </a:ext>
                </a:extLst>
              </p:cNvPr>
              <p:cNvCxnSpPr>
                <a:cxnSpLocks/>
                <a:stCxn id="10" idx="2"/>
              </p:cNvCxnSpPr>
              <p:nvPr/>
            </p:nvCxnSpPr>
            <p:spPr>
              <a:xfrm>
                <a:off x="4389738" y="3948181"/>
                <a:ext cx="3337010" cy="162287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63DEC45-EBEF-484C-9E62-7EC75AE95A81}"/>
                  </a:ext>
                </a:extLst>
              </p:cNvPr>
              <p:cNvCxnSpPr>
                <a:cxnSpLocks/>
                <a:stCxn id="6" idx="2"/>
                <a:endCxn id="23" idx="0"/>
              </p:cNvCxnSpPr>
              <p:nvPr/>
            </p:nvCxnSpPr>
            <p:spPr>
              <a:xfrm>
                <a:off x="6828138" y="3948181"/>
                <a:ext cx="898610" cy="164374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290F4B-152E-9E4C-A413-6A93CA21A67A}"/>
                  </a:ext>
                </a:extLst>
              </p:cNvPr>
              <p:cNvCxnSpPr>
                <a:cxnSpLocks/>
                <a:stCxn id="14" idx="2"/>
                <a:endCxn id="24" idx="0"/>
              </p:cNvCxnSpPr>
              <p:nvPr/>
            </p:nvCxnSpPr>
            <p:spPr>
              <a:xfrm>
                <a:off x="3628532" y="3948181"/>
                <a:ext cx="563009"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BEDCC3A-2B87-7648-BDB3-D9DC57C89A9C}"/>
                  </a:ext>
                </a:extLst>
              </p:cNvPr>
              <p:cNvCxnSpPr>
                <a:cxnSpLocks/>
                <a:stCxn id="4" idx="2"/>
                <a:endCxn id="24" idx="0"/>
              </p:cNvCxnSpPr>
              <p:nvPr/>
            </p:nvCxnSpPr>
            <p:spPr>
              <a:xfrm flipH="1">
                <a:off x="4191541" y="3948181"/>
                <a:ext cx="960991"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BFB8956-8928-4740-B050-AD04BEB6BD0E}"/>
                  </a:ext>
                </a:extLst>
              </p:cNvPr>
              <p:cNvCxnSpPr>
                <a:cxnSpLocks/>
                <a:stCxn id="11" idx="2"/>
                <a:endCxn id="24" idx="0"/>
              </p:cNvCxnSpPr>
              <p:nvPr/>
            </p:nvCxnSpPr>
            <p:spPr>
              <a:xfrm flipH="1">
                <a:off x="4191541" y="3948181"/>
                <a:ext cx="3475591"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BD4921-08A7-9D43-A59A-B3FC00446EF5}"/>
                  </a:ext>
                </a:extLst>
              </p:cNvPr>
              <p:cNvCxnSpPr>
                <a:cxnSpLocks/>
                <a:stCxn id="12" idx="2"/>
                <a:endCxn id="24" idx="0"/>
              </p:cNvCxnSpPr>
              <p:nvPr/>
            </p:nvCxnSpPr>
            <p:spPr>
              <a:xfrm flipH="1">
                <a:off x="4191541" y="3948181"/>
                <a:ext cx="4313791"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2A3D4E7-CBBF-0443-AE79-A4BF2968F6F5}"/>
                  </a:ext>
                </a:extLst>
              </p:cNvPr>
              <p:cNvCxnSpPr>
                <a:cxnSpLocks/>
                <a:stCxn id="13" idx="2"/>
                <a:endCxn id="24" idx="0"/>
              </p:cNvCxnSpPr>
              <p:nvPr/>
            </p:nvCxnSpPr>
            <p:spPr>
              <a:xfrm flipH="1">
                <a:off x="4191541" y="3948181"/>
                <a:ext cx="7590391"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7593279-9BE9-F846-8B56-F41A402F43CC}"/>
                  </a:ext>
                </a:extLst>
              </p:cNvPr>
              <p:cNvCxnSpPr>
                <a:cxnSpLocks/>
                <a:stCxn id="7" idx="2"/>
              </p:cNvCxnSpPr>
              <p:nvPr/>
            </p:nvCxnSpPr>
            <p:spPr>
              <a:xfrm flipH="1">
                <a:off x="5877632" y="3948181"/>
                <a:ext cx="5142300" cy="162287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1E114F4-FBA3-5741-B95B-27313C64ABB3}"/>
                  </a:ext>
                </a:extLst>
              </p:cNvPr>
              <p:cNvCxnSpPr>
                <a:cxnSpLocks/>
                <a:stCxn id="9" idx="2"/>
                <a:endCxn id="67" idx="0"/>
              </p:cNvCxnSpPr>
              <p:nvPr/>
            </p:nvCxnSpPr>
            <p:spPr>
              <a:xfrm flipH="1">
                <a:off x="7026812" y="3948181"/>
                <a:ext cx="3154920" cy="163074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A89F5842-8397-3444-9657-4064EFADC264}"/>
                  </a:ext>
                </a:extLst>
              </p:cNvPr>
              <p:cNvSpPr/>
              <p:nvPr/>
            </p:nvSpPr>
            <p:spPr>
              <a:xfrm>
                <a:off x="6760509" y="5578928"/>
                <a:ext cx="532606" cy="304800"/>
              </a:xfrm>
              <a:prstGeom prst="rect">
                <a:avLst/>
              </a:prstGeom>
              <a:solidFill>
                <a:srgbClr val="C0504D">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69" name="Straight Arrow Connector 68">
                <a:extLst>
                  <a:ext uri="{FF2B5EF4-FFF2-40B4-BE49-F238E27FC236}">
                    <a16:creationId xmlns:a16="http://schemas.microsoft.com/office/drawing/2014/main" id="{E58C9E58-E9E3-5543-AFA7-AEC79101ED40}"/>
                  </a:ext>
                </a:extLst>
              </p:cNvPr>
              <p:cNvCxnSpPr>
                <a:cxnSpLocks/>
                <a:stCxn id="8" idx="2"/>
                <a:endCxn id="26" idx="0"/>
              </p:cNvCxnSpPr>
              <p:nvPr/>
            </p:nvCxnSpPr>
            <p:spPr>
              <a:xfrm flipH="1">
                <a:off x="8798184" y="3948181"/>
                <a:ext cx="545348" cy="16274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657CCCCA-F2B6-1D45-9E7B-5A8ED6BFE2C0}"/>
                  </a:ext>
                </a:extLst>
              </p:cNvPr>
              <p:cNvPicPr>
                <a:picLocks noChangeAspect="1"/>
              </p:cNvPicPr>
              <p:nvPr/>
            </p:nvPicPr>
            <p:blipFill>
              <a:blip r:embed="rId2"/>
              <a:stretch>
                <a:fillRect/>
              </a:stretch>
            </p:blipFill>
            <p:spPr>
              <a:xfrm>
                <a:off x="2256526" y="6232505"/>
                <a:ext cx="457200" cy="266700"/>
              </a:xfrm>
              <a:prstGeom prst="rect">
                <a:avLst/>
              </a:prstGeom>
            </p:spPr>
          </p:pic>
          <p:pic>
            <p:nvPicPr>
              <p:cNvPr id="80" name="Picture 79">
                <a:extLst>
                  <a:ext uri="{FF2B5EF4-FFF2-40B4-BE49-F238E27FC236}">
                    <a16:creationId xmlns:a16="http://schemas.microsoft.com/office/drawing/2014/main" id="{0932B8D2-DBBC-5B4B-89E0-DEE74BAADCB7}"/>
                  </a:ext>
                </a:extLst>
              </p:cNvPr>
              <p:cNvPicPr>
                <a:picLocks noChangeAspect="1"/>
              </p:cNvPicPr>
              <p:nvPr/>
            </p:nvPicPr>
            <p:blipFill>
              <a:blip r:embed="rId3"/>
              <a:stretch>
                <a:fillRect/>
              </a:stretch>
            </p:blipFill>
            <p:spPr>
              <a:xfrm>
                <a:off x="9082235" y="6232505"/>
                <a:ext cx="444500" cy="266700"/>
              </a:xfrm>
              <a:prstGeom prst="rect">
                <a:avLst/>
              </a:prstGeom>
            </p:spPr>
          </p:pic>
          <p:cxnSp>
            <p:nvCxnSpPr>
              <p:cNvPr id="81" name="Straight Connector 80">
                <a:extLst>
                  <a:ext uri="{FF2B5EF4-FFF2-40B4-BE49-F238E27FC236}">
                    <a16:creationId xmlns:a16="http://schemas.microsoft.com/office/drawing/2014/main" id="{A8ABD2A8-4EA7-F840-B4E8-2DB6C6D897FD}"/>
                  </a:ext>
                </a:extLst>
              </p:cNvPr>
              <p:cNvCxnSpPr>
                <a:cxnSpLocks/>
                <a:stCxn id="79" idx="0"/>
              </p:cNvCxnSpPr>
              <p:nvPr/>
            </p:nvCxnSpPr>
            <p:spPr>
              <a:xfrm flipV="1">
                <a:off x="2485126" y="5500234"/>
                <a:ext cx="0" cy="732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64FF763-9125-BA4E-88D6-D17CCAED7386}"/>
                  </a:ext>
                </a:extLst>
              </p:cNvPr>
              <p:cNvCxnSpPr>
                <a:cxnSpLocks/>
              </p:cNvCxnSpPr>
              <p:nvPr/>
            </p:nvCxnSpPr>
            <p:spPr>
              <a:xfrm flipV="1">
                <a:off x="9281099" y="5494554"/>
                <a:ext cx="0" cy="732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99B8FBBE-A03D-E949-9706-BBEC2F502EDA}"/>
                </a:ext>
              </a:extLst>
            </p:cNvPr>
            <p:cNvCxnSpPr>
              <a:cxnSpLocks/>
            </p:cNvCxnSpPr>
            <p:nvPr/>
          </p:nvCxnSpPr>
          <p:spPr>
            <a:xfrm flipV="1">
              <a:off x="4745855" y="3041886"/>
              <a:ext cx="0" cy="767444"/>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3D18C18-6FA3-6641-AA37-65F5DA087AD6}"/>
                </a:ext>
              </a:extLst>
            </p:cNvPr>
            <p:cNvPicPr>
              <a:picLocks noChangeAspect="1"/>
            </p:cNvPicPr>
            <p:nvPr/>
          </p:nvPicPr>
          <p:blipFill>
            <a:blip r:embed="rId4"/>
            <a:stretch>
              <a:fillRect/>
            </a:stretch>
          </p:blipFill>
          <p:spPr>
            <a:xfrm>
              <a:off x="4654172" y="3868499"/>
              <a:ext cx="183366" cy="305610"/>
            </a:xfrm>
            <a:prstGeom prst="rect">
              <a:avLst/>
            </a:prstGeom>
          </p:spPr>
        </p:pic>
      </p:grpSp>
    </p:spTree>
    <p:extLst>
      <p:ext uri="{BB962C8B-B14F-4D97-AF65-F5344CB8AC3E}">
        <p14:creationId xmlns:p14="http://schemas.microsoft.com/office/powerpoint/2010/main" val="3844219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2B74FB-8854-8947-BCF9-DD80D52A7C1C}"/>
              </a:ext>
            </a:extLst>
          </p:cNvPr>
          <p:cNvPicPr>
            <a:picLocks noChangeAspect="1"/>
          </p:cNvPicPr>
          <p:nvPr/>
        </p:nvPicPr>
        <p:blipFill>
          <a:blip r:embed="rId2"/>
          <a:stretch>
            <a:fillRect/>
          </a:stretch>
        </p:blipFill>
        <p:spPr>
          <a:xfrm>
            <a:off x="5812972" y="2100022"/>
            <a:ext cx="6346371" cy="4431399"/>
          </a:xfrm>
          <a:prstGeom prst="rect">
            <a:avLst/>
          </a:prstGeom>
        </p:spPr>
      </p:pic>
      <p:sp>
        <p:nvSpPr>
          <p:cNvPr id="2" name="Title 1">
            <a:extLst>
              <a:ext uri="{FF2B5EF4-FFF2-40B4-BE49-F238E27FC236}">
                <a16:creationId xmlns:a16="http://schemas.microsoft.com/office/drawing/2014/main" id="{D238A625-A830-F346-A3C0-0621D86DB77F}"/>
              </a:ext>
            </a:extLst>
          </p:cNvPr>
          <p:cNvSpPr>
            <a:spLocks noGrp="1"/>
          </p:cNvSpPr>
          <p:nvPr>
            <p:ph type="title"/>
          </p:nvPr>
        </p:nvSpPr>
        <p:spPr>
          <a:xfrm>
            <a:off x="0" y="0"/>
            <a:ext cx="10515600" cy="914400"/>
          </a:xfrm>
        </p:spPr>
        <p:txBody>
          <a:bodyPr/>
          <a:lstStyle/>
          <a:p>
            <a:r>
              <a:rPr lang="en-US" dirty="0"/>
              <a:t>Experimental Results</a:t>
            </a:r>
          </a:p>
        </p:txBody>
      </p:sp>
      <p:pic>
        <p:nvPicPr>
          <p:cNvPr id="4" name="Picture 3">
            <a:extLst>
              <a:ext uri="{FF2B5EF4-FFF2-40B4-BE49-F238E27FC236}">
                <a16:creationId xmlns:a16="http://schemas.microsoft.com/office/drawing/2014/main" id="{DCC0EE01-4557-264C-9A87-A5D5FC9BC6BF}"/>
              </a:ext>
            </a:extLst>
          </p:cNvPr>
          <p:cNvPicPr>
            <a:picLocks noChangeAspect="1"/>
          </p:cNvPicPr>
          <p:nvPr/>
        </p:nvPicPr>
        <p:blipFill>
          <a:blip r:embed="rId3"/>
          <a:stretch>
            <a:fillRect/>
          </a:stretch>
        </p:blipFill>
        <p:spPr>
          <a:xfrm>
            <a:off x="48987" y="2128636"/>
            <a:ext cx="5963817" cy="4245429"/>
          </a:xfrm>
          <a:prstGeom prst="rect">
            <a:avLst/>
          </a:prstGeom>
        </p:spPr>
      </p:pic>
    </p:spTree>
    <p:extLst>
      <p:ext uri="{BB962C8B-B14F-4D97-AF65-F5344CB8AC3E}">
        <p14:creationId xmlns:p14="http://schemas.microsoft.com/office/powerpoint/2010/main" val="1510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598644" y="1812827"/>
            <a:ext cx="9144000" cy="32020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a:p>
            <a:pPr algn="ctr"/>
            <a:endParaRPr lang="en-US" dirty="0"/>
          </a:p>
          <a:p>
            <a:pPr algn="ctr"/>
            <a:r>
              <a:rPr lang="en-US" u="sng" dirty="0"/>
              <a:t>Quick Demo</a:t>
            </a:r>
          </a:p>
          <a:p>
            <a:pPr algn="ctr"/>
            <a:r>
              <a:rPr lang="en-US" dirty="0"/>
              <a:t>Counting Distinct Elements</a:t>
            </a:r>
          </a:p>
          <a:p>
            <a:pPr algn="ctr"/>
            <a:endParaRPr lang="en-US" dirty="0"/>
          </a:p>
        </p:txBody>
      </p:sp>
    </p:spTree>
    <p:extLst>
      <p:ext uri="{BB962C8B-B14F-4D97-AF65-F5344CB8AC3E}">
        <p14:creationId xmlns:p14="http://schemas.microsoft.com/office/powerpoint/2010/main" val="1237528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4514" y="1028392"/>
            <a:ext cx="11634281" cy="3816429"/>
          </a:xfrm>
          <a:prstGeom prst="rect">
            <a:avLst/>
          </a:prstGeom>
          <a:noFill/>
          <a:ln>
            <a:solidFill>
              <a:schemeClr val="tx1"/>
            </a:solidFill>
          </a:ln>
        </p:spPr>
        <p:txBody>
          <a:bodyPr wrap="square" rtlCol="0">
            <a:spAutoFit/>
          </a:bodyPr>
          <a:lstStyle/>
          <a:p>
            <a:r>
              <a:rPr lang="en-US" sz="2200" b="1" dirty="0">
                <a:latin typeface="Courier New" panose="02070309020205020404" pitchFamily="49" charset="0"/>
                <a:cs typeface="Courier New" panose="02070309020205020404" pitchFamily="49" charset="0"/>
              </a:rPr>
              <a:t>&gt;&gt;head </a:t>
            </a:r>
            <a:r>
              <a:rPr lang="en-US" sz="2200" b="1" dirty="0" err="1">
                <a:latin typeface="Courier New" panose="02070309020205020404" pitchFamily="49" charset="0"/>
                <a:cs typeface="Courier New" panose="02070309020205020404" pitchFamily="49" charset="0"/>
              </a:rPr>
              <a:t>data.csv</a:t>
            </a:r>
            <a:r>
              <a:rPr lang="en-US" sz="2200" b="1" dirty="0">
                <a:latin typeface="Courier New" panose="02070309020205020404" pitchFamily="49" charset="0"/>
                <a:cs typeface="Courier New" panose="02070309020205020404" pitchFamily="49" charset="0"/>
              </a:rPr>
              <a:t> </a:t>
            </a:r>
          </a:p>
          <a:p>
            <a:r>
              <a:rPr lang="en-US" sz="2200" b="1" dirty="0">
                <a:latin typeface="Courier New" panose="02070309020205020404" pitchFamily="49" charset="0"/>
                <a:cs typeface="Courier New" panose="02070309020205020404" pitchFamily="49" charset="0"/>
              </a:rPr>
              <a:t>0</a:t>
            </a:r>
          </a:p>
          <a:p>
            <a:r>
              <a:rPr lang="en-US" sz="2200" b="1" dirty="0">
                <a:latin typeface="Courier New" panose="02070309020205020404" pitchFamily="49" charset="0"/>
                <a:cs typeface="Courier New" panose="02070309020205020404" pitchFamily="49" charset="0"/>
              </a:rPr>
              <a:t>1</a:t>
            </a:r>
          </a:p>
          <a:p>
            <a:r>
              <a:rPr lang="en-US" sz="2200" b="1" dirty="0">
                <a:latin typeface="Courier New" panose="02070309020205020404" pitchFamily="49" charset="0"/>
                <a:cs typeface="Courier New" panose="02070309020205020404" pitchFamily="49" charset="0"/>
              </a:rPr>
              <a:t>0</a:t>
            </a:r>
          </a:p>
          <a:p>
            <a:r>
              <a:rPr lang="en-US" sz="2200" b="1" dirty="0">
                <a:latin typeface="Courier New" panose="02070309020205020404" pitchFamily="49" charset="0"/>
                <a:cs typeface="Courier New" panose="02070309020205020404" pitchFamily="49" charset="0"/>
              </a:rPr>
              <a:t>3</a:t>
            </a:r>
          </a:p>
          <a:p>
            <a:r>
              <a:rPr lang="en-US" sz="2200" b="1" dirty="0">
                <a:latin typeface="Courier New" panose="02070309020205020404" pitchFamily="49" charset="0"/>
                <a:cs typeface="Courier New" panose="02070309020205020404" pitchFamily="49" charset="0"/>
              </a:rPr>
              <a:t>0</a:t>
            </a:r>
          </a:p>
          <a:p>
            <a:r>
              <a:rPr lang="en-US" sz="2200" b="1" dirty="0">
                <a:latin typeface="Courier New" panose="02070309020205020404" pitchFamily="49" charset="0"/>
                <a:cs typeface="Courier New" panose="02070309020205020404" pitchFamily="49" charset="0"/>
              </a:rPr>
              <a:t>2</a:t>
            </a:r>
          </a:p>
          <a:p>
            <a:r>
              <a:rPr lang="en-US" sz="2200" b="1" dirty="0">
                <a:latin typeface="Courier New" panose="02070309020205020404" pitchFamily="49" charset="0"/>
                <a:cs typeface="Courier New" panose="02070309020205020404" pitchFamily="49" charset="0"/>
              </a:rPr>
              <a:t>3</a:t>
            </a:r>
          </a:p>
          <a:p>
            <a:r>
              <a:rPr lang="en-US" sz="2200" b="1" dirty="0">
                <a:latin typeface="Courier New" panose="02070309020205020404" pitchFamily="49" charset="0"/>
                <a:cs typeface="Courier New" panose="02070309020205020404" pitchFamily="49" charset="0"/>
              </a:rPr>
              <a:t>7</a:t>
            </a:r>
          </a:p>
          <a:p>
            <a:r>
              <a:rPr lang="en-US" sz="2200" b="1" dirty="0">
                <a:latin typeface="Courier New" panose="02070309020205020404" pitchFamily="49" charset="0"/>
                <a:cs typeface="Courier New" panose="02070309020205020404" pitchFamily="49" charset="0"/>
              </a:rPr>
              <a:t>3</a:t>
            </a:r>
          </a:p>
          <a:p>
            <a:r>
              <a:rPr lang="en-US" sz="2200" b="1" dirty="0">
                <a:latin typeface="Courier New" panose="02070309020205020404" pitchFamily="49" charset="0"/>
                <a:cs typeface="Courier New" panose="02070309020205020404" pitchFamily="49" charset="0"/>
              </a:rPr>
              <a:t>2</a:t>
            </a:r>
          </a:p>
        </p:txBody>
      </p:sp>
      <p:sp>
        <p:nvSpPr>
          <p:cNvPr id="11" name="TextBox 10"/>
          <p:cNvSpPr txBox="1"/>
          <p:nvPr/>
        </p:nvSpPr>
        <p:spPr>
          <a:xfrm>
            <a:off x="354514" y="5977018"/>
            <a:ext cx="11157422" cy="523220"/>
          </a:xfrm>
          <a:prstGeom prst="rect">
            <a:avLst/>
          </a:prstGeom>
          <a:noFill/>
        </p:spPr>
        <p:txBody>
          <a:bodyPr wrap="square" rtlCol="0">
            <a:spAutoFit/>
          </a:bodyPr>
          <a:lstStyle/>
          <a:p>
            <a:r>
              <a:rPr lang="en-US" sz="2800" dirty="0"/>
              <a:t>In this file, row </a:t>
            </a:r>
            <a:r>
              <a:rPr lang="en-US" sz="2800" dirty="0" err="1"/>
              <a:t>i</a:t>
            </a:r>
            <a:r>
              <a:rPr lang="en-US" sz="2800" dirty="0"/>
              <a:t> tasks integer value from [0,i] uniformly at random.</a:t>
            </a:r>
          </a:p>
        </p:txBody>
      </p:sp>
      <p:sp>
        <p:nvSpPr>
          <p:cNvPr id="13" name="TextBox 12"/>
          <p:cNvSpPr txBox="1"/>
          <p:nvPr/>
        </p:nvSpPr>
        <p:spPr>
          <a:xfrm>
            <a:off x="354514" y="388638"/>
            <a:ext cx="11157422" cy="523220"/>
          </a:xfrm>
          <a:prstGeom prst="rect">
            <a:avLst/>
          </a:prstGeom>
          <a:noFill/>
        </p:spPr>
        <p:txBody>
          <a:bodyPr wrap="square" rtlCol="0">
            <a:spAutoFit/>
          </a:bodyPr>
          <a:lstStyle/>
          <a:p>
            <a:r>
              <a:rPr lang="en-US" sz="2800" dirty="0"/>
              <a:t>Assume you need to estimate the number of </a:t>
            </a:r>
            <a:r>
              <a:rPr lang="en-US" sz="2800" b="1" dirty="0"/>
              <a:t>unique</a:t>
            </a:r>
            <a:r>
              <a:rPr lang="en-US" sz="2800" dirty="0"/>
              <a:t> numbers in a file</a:t>
            </a:r>
          </a:p>
        </p:txBody>
      </p:sp>
    </p:spTree>
    <p:extLst>
      <p:ext uri="{BB962C8B-B14F-4D97-AF65-F5344CB8AC3E}">
        <p14:creationId xmlns:p14="http://schemas.microsoft.com/office/powerpoint/2010/main" val="2848601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4516" y="1540742"/>
            <a:ext cx="11157422" cy="2462213"/>
          </a:xfrm>
          <a:prstGeom prst="rect">
            <a:avLst/>
          </a:prstGeom>
          <a:noFill/>
          <a:ln>
            <a:solidFill>
              <a:schemeClr val="tx1"/>
            </a:solidFill>
          </a:ln>
        </p:spPr>
        <p:txBody>
          <a:bodyPr wrap="square" rtlCol="0">
            <a:spAutoFit/>
          </a:bodyPr>
          <a:lstStyle/>
          <a:p>
            <a:r>
              <a:rPr lang="pl-PL" sz="2200" b="1" dirty="0">
                <a:latin typeface="Courier New" panose="02070309020205020404" pitchFamily="49" charset="0"/>
                <a:cs typeface="Courier New" panose="02070309020205020404" pitchFamily="49" charset="0"/>
              </a:rPr>
              <a:t>&gt;&gt;</a:t>
            </a:r>
            <a:r>
              <a:rPr lang="pl-PL" sz="2200" b="1" dirty="0" err="1">
                <a:latin typeface="Courier New" panose="02070309020205020404" pitchFamily="49" charset="0"/>
                <a:cs typeface="Courier New" panose="02070309020205020404" pitchFamily="49" charset="0"/>
              </a:rPr>
              <a:t>time</a:t>
            </a:r>
            <a:r>
              <a:rPr lang="pl-PL" sz="2200" b="1" dirty="0">
                <a:latin typeface="Courier New" panose="02070309020205020404" pitchFamily="49" charset="0"/>
                <a:cs typeface="Courier New" panose="02070309020205020404" pitchFamily="49" charset="0"/>
              </a:rPr>
              <a:t> </a:t>
            </a:r>
            <a:r>
              <a:rPr lang="pl-PL" sz="2200" b="1" dirty="0" err="1">
                <a:latin typeface="Courier New" panose="02070309020205020404" pitchFamily="49" charset="0"/>
                <a:cs typeface="Courier New" panose="02070309020205020404" pitchFamily="49" charset="0"/>
              </a:rPr>
              <a:t>wc</a:t>
            </a:r>
            <a:r>
              <a:rPr lang="pl-PL" sz="2200" b="1" dirty="0">
                <a:latin typeface="Courier New" panose="02070309020205020404" pitchFamily="49" charset="0"/>
                <a:cs typeface="Courier New" panose="02070309020205020404" pitchFamily="49" charset="0"/>
              </a:rPr>
              <a:t> -</a:t>
            </a:r>
            <a:r>
              <a:rPr lang="pl-PL" sz="2200" b="1" dirty="0" err="1">
                <a:latin typeface="Courier New" panose="02070309020205020404" pitchFamily="49" charset="0"/>
                <a:cs typeface="Courier New" panose="02070309020205020404" pitchFamily="49" charset="0"/>
              </a:rPr>
              <a:t>lc</a:t>
            </a:r>
            <a:r>
              <a:rPr lang="pl-PL" sz="2200" b="1" dirty="0">
                <a:latin typeface="Courier New" panose="02070309020205020404" pitchFamily="49" charset="0"/>
                <a:cs typeface="Courier New" panose="02070309020205020404" pitchFamily="49" charset="0"/>
              </a:rPr>
              <a:t> </a:t>
            </a:r>
            <a:r>
              <a:rPr lang="pl-PL" sz="2200" b="1" dirty="0" err="1">
                <a:latin typeface="Courier New" panose="02070309020205020404" pitchFamily="49" charset="0"/>
                <a:cs typeface="Courier New" panose="02070309020205020404" pitchFamily="49" charset="0"/>
              </a:rPr>
              <a:t>data.csv</a:t>
            </a:r>
            <a:r>
              <a:rPr lang="pl-PL" sz="2200" b="1" dirty="0">
                <a:latin typeface="Courier New" panose="02070309020205020404" pitchFamily="49" charset="0"/>
                <a:cs typeface="Courier New" panose="02070309020205020404" pitchFamily="49" charset="0"/>
              </a:rPr>
              <a:t> </a:t>
            </a:r>
          </a:p>
          <a:p>
            <a:r>
              <a:rPr lang="pl-PL" sz="2200" b="1" dirty="0">
                <a:latin typeface="Courier New" panose="02070309020205020404" pitchFamily="49" charset="0"/>
                <a:cs typeface="Courier New" panose="02070309020205020404" pitchFamily="49" charset="0"/>
              </a:rPr>
              <a:t> 10000000 76046666 </a:t>
            </a:r>
            <a:r>
              <a:rPr lang="pl-PL" sz="2200" b="1" dirty="0" err="1">
                <a:latin typeface="Courier New" panose="02070309020205020404" pitchFamily="49" charset="0"/>
                <a:cs typeface="Courier New" panose="02070309020205020404" pitchFamily="49" charset="0"/>
              </a:rPr>
              <a:t>data.csv</a:t>
            </a:r>
            <a:endParaRPr lang="pl-PL" sz="2200" b="1" dirty="0">
              <a:latin typeface="Courier New" panose="02070309020205020404" pitchFamily="49" charset="0"/>
              <a:cs typeface="Courier New" panose="02070309020205020404" pitchFamily="49" charset="0"/>
            </a:endParaRPr>
          </a:p>
          <a:p>
            <a:br>
              <a:rPr lang="pl-PL" sz="2200" b="1" dirty="0">
                <a:latin typeface="Courier New" panose="02070309020205020404" pitchFamily="49" charset="0"/>
                <a:cs typeface="Courier New" panose="02070309020205020404" pitchFamily="49" charset="0"/>
              </a:rPr>
            </a:br>
            <a:endParaRPr lang="pl-PL" sz="2200" b="1" dirty="0">
              <a:latin typeface="Courier New" panose="02070309020205020404" pitchFamily="49" charset="0"/>
              <a:cs typeface="Courier New" panose="02070309020205020404" pitchFamily="49" charset="0"/>
            </a:endParaRPr>
          </a:p>
          <a:p>
            <a:r>
              <a:rPr lang="pl-PL" sz="2200" b="1" dirty="0">
                <a:latin typeface="Courier New" panose="02070309020205020404" pitchFamily="49" charset="0"/>
                <a:cs typeface="Courier New" panose="02070309020205020404" pitchFamily="49" charset="0"/>
              </a:rPr>
              <a:t>real 0m0.101s</a:t>
            </a:r>
          </a:p>
          <a:p>
            <a:r>
              <a:rPr lang="pl-PL" sz="2200" b="1" dirty="0" err="1">
                <a:latin typeface="Courier New" panose="02070309020205020404" pitchFamily="49" charset="0"/>
                <a:cs typeface="Courier New" panose="02070309020205020404" pitchFamily="49" charset="0"/>
              </a:rPr>
              <a:t>user</a:t>
            </a:r>
            <a:r>
              <a:rPr lang="pl-PL" sz="2200" b="1" dirty="0">
                <a:latin typeface="Courier New" panose="02070309020205020404" pitchFamily="49" charset="0"/>
                <a:cs typeface="Courier New" panose="02070309020205020404" pitchFamily="49" charset="0"/>
              </a:rPr>
              <a:t> 0m0.072s</a:t>
            </a:r>
          </a:p>
          <a:p>
            <a:r>
              <a:rPr lang="pl-PL" sz="2200" b="1" dirty="0" err="1">
                <a:latin typeface="Courier New" panose="02070309020205020404" pitchFamily="49" charset="0"/>
                <a:cs typeface="Courier New" panose="02070309020205020404" pitchFamily="49" charset="0"/>
              </a:rPr>
              <a:t>sys</a:t>
            </a:r>
            <a:r>
              <a:rPr lang="pl-PL" sz="2200" b="1" dirty="0">
                <a:latin typeface="Courier New" panose="02070309020205020404" pitchFamily="49" charset="0"/>
                <a:cs typeface="Courier New" panose="02070309020205020404" pitchFamily="49" charset="0"/>
              </a:rPr>
              <a:t> 0m0.021s</a:t>
            </a:r>
          </a:p>
        </p:txBody>
      </p:sp>
      <p:sp>
        <p:nvSpPr>
          <p:cNvPr id="11" name="TextBox 10"/>
          <p:cNvSpPr txBox="1"/>
          <p:nvPr/>
        </p:nvSpPr>
        <p:spPr>
          <a:xfrm>
            <a:off x="354515" y="5159988"/>
            <a:ext cx="11157422" cy="523220"/>
          </a:xfrm>
          <a:prstGeom prst="rect">
            <a:avLst/>
          </a:prstGeom>
          <a:noFill/>
        </p:spPr>
        <p:txBody>
          <a:bodyPr wrap="square" rtlCol="0">
            <a:spAutoFit/>
          </a:bodyPr>
          <a:lstStyle/>
          <a:p>
            <a:r>
              <a:rPr lang="en-US" sz="2800" dirty="0"/>
              <a:t>Reading the file take ~1/10 seconds. We don’t foresee IO being an issue.</a:t>
            </a:r>
          </a:p>
        </p:txBody>
      </p:sp>
      <p:sp>
        <p:nvSpPr>
          <p:cNvPr id="5" name="TextBox 4"/>
          <p:cNvSpPr txBox="1"/>
          <p:nvPr/>
        </p:nvSpPr>
        <p:spPr>
          <a:xfrm>
            <a:off x="354515" y="662465"/>
            <a:ext cx="11157422" cy="523220"/>
          </a:xfrm>
          <a:prstGeom prst="rect">
            <a:avLst/>
          </a:prstGeom>
          <a:noFill/>
        </p:spPr>
        <p:txBody>
          <a:bodyPr wrap="square" rtlCol="0">
            <a:spAutoFit/>
          </a:bodyPr>
          <a:lstStyle/>
          <a:p>
            <a:r>
              <a:rPr lang="en-US" sz="2800" dirty="0"/>
              <a:t>Some stats: there are 10,000,000 such numbers in this ~76Mb file.</a:t>
            </a:r>
          </a:p>
        </p:txBody>
      </p:sp>
    </p:spTree>
    <p:extLst>
      <p:ext uri="{BB962C8B-B14F-4D97-AF65-F5344CB8AC3E}">
        <p14:creationId xmlns:p14="http://schemas.microsoft.com/office/powerpoint/2010/main" val="2542215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n 5"/>
          <p:cNvSpPr/>
          <p:nvPr/>
        </p:nvSpPr>
        <p:spPr>
          <a:xfrm>
            <a:off x="3041502" y="3683352"/>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Data</a:t>
            </a:r>
          </a:p>
        </p:txBody>
      </p:sp>
      <p:sp>
        <p:nvSpPr>
          <p:cNvPr id="7" name="Can 6"/>
          <p:cNvSpPr/>
          <p:nvPr/>
        </p:nvSpPr>
        <p:spPr>
          <a:xfrm>
            <a:off x="4207043" y="3683352"/>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Data</a:t>
            </a:r>
            <a:endParaRPr lang="en-US" dirty="0"/>
          </a:p>
        </p:txBody>
      </p:sp>
      <p:sp>
        <p:nvSpPr>
          <p:cNvPr id="8" name="Can 7"/>
          <p:cNvSpPr/>
          <p:nvPr/>
        </p:nvSpPr>
        <p:spPr>
          <a:xfrm>
            <a:off x="5340597" y="3683352"/>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Data</a:t>
            </a:r>
            <a:endParaRPr lang="en-US" dirty="0"/>
          </a:p>
        </p:txBody>
      </p:sp>
      <p:sp>
        <p:nvSpPr>
          <p:cNvPr id="9" name="Can 8"/>
          <p:cNvSpPr/>
          <p:nvPr/>
        </p:nvSpPr>
        <p:spPr>
          <a:xfrm>
            <a:off x="6505139" y="3683352"/>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Data</a:t>
            </a:r>
            <a:endParaRPr lang="en-US" dirty="0"/>
          </a:p>
        </p:txBody>
      </p:sp>
      <p:sp>
        <p:nvSpPr>
          <p:cNvPr id="10" name="Rectangle 9"/>
          <p:cNvSpPr/>
          <p:nvPr/>
        </p:nvSpPr>
        <p:spPr>
          <a:xfrm>
            <a:off x="4207043" y="4879881"/>
            <a:ext cx="2109170" cy="62975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Computation</a:t>
            </a:r>
          </a:p>
        </p:txBody>
      </p:sp>
      <p:sp>
        <p:nvSpPr>
          <p:cNvPr id="11" name="Can 10"/>
          <p:cNvSpPr/>
          <p:nvPr/>
        </p:nvSpPr>
        <p:spPr>
          <a:xfrm>
            <a:off x="7418779" y="4879881"/>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Result</a:t>
            </a:r>
          </a:p>
        </p:txBody>
      </p:sp>
      <p:cxnSp>
        <p:nvCxnSpPr>
          <p:cNvPr id="12" name="Curved Connector 11"/>
          <p:cNvCxnSpPr>
            <a:stCxn id="6" idx="3"/>
            <a:endCxn id="10" idx="0"/>
          </p:cNvCxnSpPr>
          <p:nvPr/>
        </p:nvCxnSpPr>
        <p:spPr>
          <a:xfrm rot="16200000" flipH="1">
            <a:off x="4107084" y="3725335"/>
            <a:ext cx="576773" cy="173231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urved Connector 12"/>
          <p:cNvCxnSpPr>
            <a:stCxn id="7" idx="3"/>
            <a:endCxn id="10" idx="0"/>
          </p:cNvCxnSpPr>
          <p:nvPr/>
        </p:nvCxnSpPr>
        <p:spPr>
          <a:xfrm rot="16200000" flipH="1">
            <a:off x="4689855" y="4308107"/>
            <a:ext cx="576773" cy="566777"/>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Curved Connector 13"/>
          <p:cNvCxnSpPr>
            <a:stCxn id="8" idx="3"/>
            <a:endCxn id="10" idx="0"/>
          </p:cNvCxnSpPr>
          <p:nvPr/>
        </p:nvCxnSpPr>
        <p:spPr>
          <a:xfrm rot="5400000">
            <a:off x="5256632" y="4308107"/>
            <a:ext cx="576773" cy="566777"/>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9" idx="3"/>
            <a:endCxn id="10" idx="0"/>
          </p:cNvCxnSpPr>
          <p:nvPr/>
        </p:nvCxnSpPr>
        <p:spPr>
          <a:xfrm rot="5400000">
            <a:off x="5838903" y="3725835"/>
            <a:ext cx="576773" cy="173131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0" idx="3"/>
            <a:endCxn id="11" idx="2"/>
          </p:cNvCxnSpPr>
          <p:nvPr/>
        </p:nvCxnSpPr>
        <p:spPr>
          <a:xfrm flipV="1">
            <a:off x="6316213" y="5189759"/>
            <a:ext cx="1102566" cy="499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Cloud 16"/>
          <p:cNvSpPr/>
          <p:nvPr/>
        </p:nvSpPr>
        <p:spPr>
          <a:xfrm>
            <a:off x="3450842" y="1227320"/>
            <a:ext cx="3463637" cy="1826281"/>
          </a:xfrm>
          <a:prstGeom prst="cloud">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The World</a:t>
            </a:r>
          </a:p>
        </p:txBody>
      </p:sp>
      <p:cxnSp>
        <p:nvCxnSpPr>
          <p:cNvPr id="18" name="Curved Connector 17"/>
          <p:cNvCxnSpPr>
            <a:endCxn id="6" idx="1"/>
          </p:cNvCxnSpPr>
          <p:nvPr/>
        </p:nvCxnSpPr>
        <p:spPr>
          <a:xfrm rot="5400000">
            <a:off x="3270242" y="2746549"/>
            <a:ext cx="1195874" cy="67773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Curved Connector 18"/>
          <p:cNvCxnSpPr/>
          <p:nvPr/>
        </p:nvCxnSpPr>
        <p:spPr>
          <a:xfrm rot="5400000">
            <a:off x="4258200" y="2931823"/>
            <a:ext cx="1188183" cy="31487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Curved Connector 19"/>
          <p:cNvCxnSpPr>
            <a:endCxn id="8" idx="1"/>
          </p:cNvCxnSpPr>
          <p:nvPr/>
        </p:nvCxnSpPr>
        <p:spPr>
          <a:xfrm rot="16200000" flipH="1">
            <a:off x="5065034" y="2919981"/>
            <a:ext cx="1195874" cy="330869"/>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9" idx="1"/>
          </p:cNvCxnSpPr>
          <p:nvPr/>
        </p:nvCxnSpPr>
        <p:spPr>
          <a:xfrm rot="16200000" flipH="1">
            <a:off x="5899204" y="2589609"/>
            <a:ext cx="1195876" cy="991610"/>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itle 1"/>
          <p:cNvSpPr>
            <a:spLocks noGrp="1"/>
          </p:cNvSpPr>
          <p:nvPr>
            <p:ph type="title"/>
          </p:nvPr>
        </p:nvSpPr>
        <p:spPr>
          <a:xfrm>
            <a:off x="0" y="0"/>
            <a:ext cx="8521065" cy="1083309"/>
          </a:xfrm>
        </p:spPr>
        <p:txBody>
          <a:bodyPr/>
          <a:lstStyle/>
          <a:p>
            <a:r>
              <a:rPr lang="en-US" dirty="0"/>
              <a:t>Distributed storage</a:t>
            </a:r>
          </a:p>
        </p:txBody>
      </p:sp>
    </p:spTree>
    <p:extLst>
      <p:ext uri="{BB962C8B-B14F-4D97-AF65-F5344CB8AC3E}">
        <p14:creationId xmlns:p14="http://schemas.microsoft.com/office/powerpoint/2010/main" val="240374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28575" y="3200400"/>
            <a:ext cx="5018395" cy="2800767"/>
          </a:xfrm>
          <a:prstGeom prst="rect">
            <a:avLst/>
          </a:prstGeom>
          <a:noFill/>
          <a:ln>
            <a:solidFill>
              <a:schemeClr val="tx1"/>
            </a:solidFill>
          </a:ln>
        </p:spPr>
        <p:txBody>
          <a:bodyPr wrap="square" rtlCol="0">
            <a:spAutoFit/>
          </a:bodyPr>
          <a:lstStyle/>
          <a:p>
            <a:r>
              <a:rPr lang="en-US" sz="2200" b="1" dirty="0">
                <a:latin typeface="Courier New" panose="02070309020205020404" pitchFamily="49" charset="0"/>
                <a:cs typeface="Courier New" panose="02070309020205020404" pitchFamily="49" charset="0"/>
              </a:rPr>
              <a:t>&gt;&gt;time sort </a:t>
            </a:r>
            <a:r>
              <a:rPr lang="en-US" sz="2200" b="1" dirty="0" err="1">
                <a:latin typeface="Courier New" panose="02070309020205020404" pitchFamily="49" charset="0"/>
                <a:cs typeface="Courier New" panose="02070309020205020404" pitchFamily="49" charset="0"/>
              </a:rPr>
              <a:t>data.csv</a:t>
            </a:r>
            <a:r>
              <a:rPr lang="en-US" sz="2200" b="1" dirty="0">
                <a:latin typeface="Courier New" panose="02070309020205020404" pitchFamily="49" charset="0"/>
                <a:cs typeface="Courier New" panose="02070309020205020404" pitchFamily="49" charset="0"/>
              </a:rPr>
              <a:t> -u | </a:t>
            </a:r>
            <a:r>
              <a:rPr lang="en-US" sz="2200" b="1" dirty="0" err="1">
                <a:latin typeface="Courier New" panose="02070309020205020404" pitchFamily="49" charset="0"/>
                <a:cs typeface="Courier New" panose="02070309020205020404" pitchFamily="49" charset="0"/>
              </a:rPr>
              <a:t>wc</a:t>
            </a:r>
            <a:r>
              <a:rPr lang="en-US" sz="2200" b="1" dirty="0">
                <a:latin typeface="Courier New" panose="02070309020205020404" pitchFamily="49" charset="0"/>
                <a:cs typeface="Courier New" panose="02070309020205020404" pitchFamily="49" charset="0"/>
              </a:rPr>
              <a:t> -l</a:t>
            </a:r>
          </a:p>
          <a:p>
            <a:r>
              <a:rPr lang="en-US" sz="2200" b="1" dirty="0">
                <a:latin typeface="Courier New" panose="02070309020205020404" pitchFamily="49" charset="0"/>
                <a:cs typeface="Courier New" panose="02070309020205020404" pitchFamily="49" charset="0"/>
              </a:rPr>
              <a:t> 5001233</a:t>
            </a:r>
          </a:p>
          <a:p>
            <a:br>
              <a:rPr lang="en-US" sz="2200" b="1" dirty="0">
                <a:latin typeface="Courier New" panose="02070309020205020404" pitchFamily="49" charset="0"/>
                <a:cs typeface="Courier New" panose="02070309020205020404" pitchFamily="49" charset="0"/>
              </a:rPr>
            </a:br>
            <a:endParaRPr lang="en-US" sz="2200" b="1" dirty="0">
              <a:latin typeface="Courier New" panose="02070309020205020404" pitchFamily="49" charset="0"/>
              <a:cs typeface="Courier New" panose="02070309020205020404" pitchFamily="49" charset="0"/>
            </a:endParaRPr>
          </a:p>
          <a:p>
            <a:r>
              <a:rPr lang="en-US" sz="2200" b="1" dirty="0">
                <a:latin typeface="Courier New" panose="02070309020205020404" pitchFamily="49" charset="0"/>
                <a:cs typeface="Courier New" panose="02070309020205020404" pitchFamily="49" charset="0"/>
              </a:rPr>
              <a:t>real 2m37.071s</a:t>
            </a:r>
          </a:p>
          <a:p>
            <a:r>
              <a:rPr lang="en-US" sz="2200" b="1" dirty="0">
                <a:latin typeface="Courier New" panose="02070309020205020404" pitchFamily="49" charset="0"/>
                <a:cs typeface="Courier New" panose="02070309020205020404" pitchFamily="49" charset="0"/>
              </a:rPr>
              <a:t>user 2m36.587s</a:t>
            </a:r>
          </a:p>
          <a:p>
            <a:r>
              <a:rPr lang="en-US" sz="2200" b="1" dirty="0">
                <a:latin typeface="Courier New" panose="02070309020205020404" pitchFamily="49" charset="0"/>
                <a:cs typeface="Courier New" panose="02070309020205020404" pitchFamily="49" charset="0"/>
              </a:rPr>
              <a:t>sys 0m0.376s</a:t>
            </a:r>
          </a:p>
        </p:txBody>
      </p:sp>
      <p:sp>
        <p:nvSpPr>
          <p:cNvPr id="11" name="TextBox 10"/>
          <p:cNvSpPr txBox="1"/>
          <p:nvPr/>
        </p:nvSpPr>
        <p:spPr>
          <a:xfrm>
            <a:off x="331817" y="340763"/>
            <a:ext cx="11157422" cy="523220"/>
          </a:xfrm>
          <a:prstGeom prst="rect">
            <a:avLst/>
          </a:prstGeom>
          <a:noFill/>
        </p:spPr>
        <p:txBody>
          <a:bodyPr wrap="square" rtlCol="0">
            <a:spAutoFit/>
          </a:bodyPr>
          <a:lstStyle/>
          <a:p>
            <a:r>
              <a:rPr lang="en-US" sz="2800" dirty="0"/>
              <a:t>To count the number of distinct items you might try this:</a:t>
            </a:r>
          </a:p>
        </p:txBody>
      </p:sp>
      <p:pic>
        <p:nvPicPr>
          <p:cNvPr id="4" name="Picture 3"/>
          <p:cNvPicPr>
            <a:picLocks/>
          </p:cNvPicPr>
          <p:nvPr/>
        </p:nvPicPr>
        <p:blipFill>
          <a:blip r:embed="rId2"/>
          <a:stretch>
            <a:fillRect/>
          </a:stretch>
        </p:blipFill>
        <p:spPr>
          <a:xfrm>
            <a:off x="5486400" y="3200400"/>
            <a:ext cx="5999597" cy="2800767"/>
          </a:xfrm>
          <a:prstGeom prst="rect">
            <a:avLst/>
          </a:prstGeom>
          <a:noFill/>
          <a:ln>
            <a:solidFill>
              <a:schemeClr val="tx1"/>
            </a:solidFill>
          </a:ln>
        </p:spPr>
      </p:pic>
      <p:sp>
        <p:nvSpPr>
          <p:cNvPr id="7" name="TextBox 6"/>
          <p:cNvSpPr txBox="1"/>
          <p:nvPr/>
        </p:nvSpPr>
        <p:spPr>
          <a:xfrm>
            <a:off x="354516" y="1108955"/>
            <a:ext cx="11131482" cy="430887"/>
          </a:xfrm>
          <a:prstGeom prst="rect">
            <a:avLst/>
          </a:prstGeom>
          <a:noFill/>
          <a:ln>
            <a:solidFill>
              <a:schemeClr val="tx1"/>
            </a:solidFill>
          </a:ln>
        </p:spPr>
        <p:txBody>
          <a:bodyPr wrap="square" rtlCol="0">
            <a:spAutoFit/>
          </a:bodyPr>
          <a:lstStyle/>
          <a:p>
            <a:r>
              <a:rPr lang="ro-RO" sz="2200" b="1" dirty="0">
                <a:latin typeface="Courier New" panose="02070309020205020404" pitchFamily="49" charset="0"/>
                <a:cs typeface="Courier New" panose="02070309020205020404" pitchFamily="49" charset="0"/>
              </a:rPr>
              <a:t>&gt;&gt;sort </a:t>
            </a:r>
            <a:r>
              <a:rPr lang="ro-RO" sz="2200" b="1" dirty="0" err="1">
                <a:latin typeface="Courier New" panose="02070309020205020404" pitchFamily="49" charset="0"/>
                <a:cs typeface="Courier New" panose="02070309020205020404" pitchFamily="49" charset="0"/>
              </a:rPr>
              <a:t>data.csv</a:t>
            </a:r>
            <a:r>
              <a:rPr lang="ro-RO" sz="2200" b="1" dirty="0">
                <a:latin typeface="Courier New" panose="02070309020205020404" pitchFamily="49" charset="0"/>
                <a:cs typeface="Courier New" panose="02070309020205020404" pitchFamily="49" charset="0"/>
              </a:rPr>
              <a:t> | </a:t>
            </a:r>
            <a:r>
              <a:rPr lang="ro-RO" sz="2200" b="1" dirty="0" err="1">
                <a:latin typeface="Courier New" panose="02070309020205020404" pitchFamily="49" charset="0"/>
                <a:cs typeface="Courier New" panose="02070309020205020404" pitchFamily="49" charset="0"/>
              </a:rPr>
              <a:t>uniq</a:t>
            </a:r>
            <a:r>
              <a:rPr lang="ro-RO" sz="2200" b="1" dirty="0">
                <a:latin typeface="Courier New" panose="02070309020205020404" pitchFamily="49" charset="0"/>
                <a:cs typeface="Courier New" panose="02070309020205020404" pitchFamily="49" charset="0"/>
              </a:rPr>
              <a:t> | wc -l</a:t>
            </a:r>
          </a:p>
        </p:txBody>
      </p:sp>
      <p:cxnSp>
        <p:nvCxnSpPr>
          <p:cNvPr id="6" name="Straight Arrow Connector 5"/>
          <p:cNvCxnSpPr/>
          <p:nvPr/>
        </p:nvCxnSpPr>
        <p:spPr>
          <a:xfrm flipV="1">
            <a:off x="4739030" y="4205665"/>
            <a:ext cx="1877442" cy="1225688"/>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739030" y="5081155"/>
            <a:ext cx="2625500" cy="350198"/>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8574" y="2409510"/>
            <a:ext cx="11157423" cy="430887"/>
          </a:xfrm>
          <a:prstGeom prst="rect">
            <a:avLst/>
          </a:prstGeom>
          <a:noFill/>
          <a:ln>
            <a:solidFill>
              <a:schemeClr val="tx1"/>
            </a:solidFill>
          </a:ln>
        </p:spPr>
        <p:txBody>
          <a:bodyPr wrap="square" rtlCol="0">
            <a:spAutoFit/>
          </a:bodyPr>
          <a:lstStyle/>
          <a:p>
            <a:r>
              <a:rPr lang="ro-RO" sz="2200" b="1" dirty="0">
                <a:latin typeface="Courier New" panose="02070309020205020404" pitchFamily="49" charset="0"/>
                <a:cs typeface="Courier New" panose="02070309020205020404" pitchFamily="49" charset="0"/>
              </a:rPr>
              <a:t>&gt;&gt;sort </a:t>
            </a:r>
            <a:r>
              <a:rPr lang="ro-RO" sz="2200" b="1" dirty="0" err="1">
                <a:latin typeface="Courier New" panose="02070309020205020404" pitchFamily="49" charset="0"/>
                <a:cs typeface="Courier New" panose="02070309020205020404" pitchFamily="49" charset="0"/>
              </a:rPr>
              <a:t>data.csv</a:t>
            </a:r>
            <a:r>
              <a:rPr lang="ro-RO" sz="2200" b="1" dirty="0">
                <a:latin typeface="Courier New" panose="02070309020205020404" pitchFamily="49" charset="0"/>
                <a:cs typeface="Courier New" panose="02070309020205020404" pitchFamily="49" charset="0"/>
              </a:rPr>
              <a:t> -u | wc -l</a:t>
            </a:r>
          </a:p>
        </p:txBody>
      </p:sp>
      <p:sp>
        <p:nvSpPr>
          <p:cNvPr id="19" name="TextBox 18"/>
          <p:cNvSpPr txBox="1"/>
          <p:nvPr/>
        </p:nvSpPr>
        <p:spPr>
          <a:xfrm>
            <a:off x="328575" y="1835579"/>
            <a:ext cx="11157422" cy="523220"/>
          </a:xfrm>
          <a:prstGeom prst="rect">
            <a:avLst/>
          </a:prstGeom>
          <a:noFill/>
        </p:spPr>
        <p:txBody>
          <a:bodyPr wrap="square" rtlCol="0">
            <a:spAutoFit/>
          </a:bodyPr>
          <a:lstStyle/>
          <a:p>
            <a:r>
              <a:rPr lang="en-US" sz="2800" dirty="0"/>
              <a:t>However, it is faster to “</a:t>
            </a:r>
            <a:r>
              <a:rPr lang="en-US" sz="2800" dirty="0" err="1"/>
              <a:t>uniqify</a:t>
            </a:r>
            <a:r>
              <a:rPr lang="en-US" sz="2800" dirty="0"/>
              <a:t>” while sorting.</a:t>
            </a:r>
          </a:p>
        </p:txBody>
      </p:sp>
      <p:cxnSp>
        <p:nvCxnSpPr>
          <p:cNvPr id="23" name="Straight Arrow Connector 22"/>
          <p:cNvCxnSpPr/>
          <p:nvPr/>
        </p:nvCxnSpPr>
        <p:spPr>
          <a:xfrm flipH="1">
            <a:off x="2890776" y="5431353"/>
            <a:ext cx="1848254"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87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a:stretch>
            <a:fillRect/>
          </a:stretch>
        </p:blipFill>
        <p:spPr>
          <a:xfrm>
            <a:off x="5486400" y="3200400"/>
            <a:ext cx="5999598" cy="2801541"/>
          </a:xfrm>
          <a:prstGeom prst="rect">
            <a:avLst/>
          </a:prstGeom>
          <a:solidFill>
            <a:schemeClr val="tx1"/>
          </a:solidFill>
          <a:ln>
            <a:solidFill>
              <a:schemeClr val="tx1"/>
            </a:solidFill>
          </a:ln>
        </p:spPr>
      </p:pic>
      <p:sp>
        <p:nvSpPr>
          <p:cNvPr id="9" name="TextBox 8"/>
          <p:cNvSpPr txBox="1"/>
          <p:nvPr/>
        </p:nvSpPr>
        <p:spPr>
          <a:xfrm>
            <a:off x="328576" y="3201174"/>
            <a:ext cx="5027241" cy="2800767"/>
          </a:xfrm>
          <a:prstGeom prst="rect">
            <a:avLst/>
          </a:prstGeom>
          <a:noFill/>
          <a:ln>
            <a:solidFill>
              <a:schemeClr val="tx1"/>
            </a:solidFill>
          </a:ln>
        </p:spPr>
        <p:txBody>
          <a:bodyPr wrap="square" rtlCol="0">
            <a:spAutoFit/>
          </a:bodyPr>
          <a:lstStyle/>
          <a:p>
            <a:r>
              <a:rPr lang="hr-HR" sz="2200" b="1" dirty="0">
                <a:latin typeface="Courier New" panose="02070309020205020404" pitchFamily="49" charset="0"/>
                <a:cs typeface="Courier New" panose="02070309020205020404" pitchFamily="49" charset="0"/>
              </a:rPr>
              <a:t>&gt;&gt;time </a:t>
            </a:r>
            <a:r>
              <a:rPr lang="hr-HR" sz="2200" b="1" dirty="0" err="1">
                <a:latin typeface="Courier New" panose="02070309020205020404" pitchFamily="49" charset="0"/>
                <a:cs typeface="Courier New" panose="02070309020205020404" pitchFamily="49" charset="0"/>
              </a:rPr>
              <a:t>sort</a:t>
            </a:r>
            <a:r>
              <a:rPr lang="hr-HR" sz="2200" b="1" dirty="0">
                <a:latin typeface="Courier New" panose="02070309020205020404" pitchFamily="49" charset="0"/>
                <a:cs typeface="Courier New" panose="02070309020205020404" pitchFamily="49" charset="0"/>
              </a:rPr>
              <a:t> </a:t>
            </a:r>
            <a:r>
              <a:rPr lang="hr-HR" sz="2200" b="1" dirty="0" err="1">
                <a:latin typeface="Courier New" panose="02070309020205020404" pitchFamily="49" charset="0"/>
                <a:cs typeface="Courier New" panose="02070309020205020404" pitchFamily="49" charset="0"/>
              </a:rPr>
              <a:t>data.csv</a:t>
            </a:r>
            <a:r>
              <a:rPr lang="hr-HR" sz="2200" b="1" dirty="0">
                <a:latin typeface="Courier New" panose="02070309020205020404" pitchFamily="49" charset="0"/>
                <a:cs typeface="Courier New" panose="02070309020205020404" pitchFamily="49" charset="0"/>
              </a:rPr>
              <a:t> -u -n | </a:t>
            </a:r>
            <a:r>
              <a:rPr lang="hr-HR" sz="2200" b="1" dirty="0" err="1">
                <a:latin typeface="Courier New" panose="02070309020205020404" pitchFamily="49" charset="0"/>
                <a:cs typeface="Courier New" panose="02070309020205020404" pitchFamily="49" charset="0"/>
              </a:rPr>
              <a:t>wc</a:t>
            </a:r>
            <a:r>
              <a:rPr lang="hr-HR" sz="2200" b="1" dirty="0">
                <a:latin typeface="Courier New" panose="02070309020205020404" pitchFamily="49" charset="0"/>
                <a:cs typeface="Courier New" panose="02070309020205020404" pitchFamily="49" charset="0"/>
              </a:rPr>
              <a:t> -l</a:t>
            </a:r>
          </a:p>
          <a:p>
            <a:r>
              <a:rPr lang="hr-HR" sz="2200" b="1" dirty="0">
                <a:latin typeface="Courier New" panose="02070309020205020404" pitchFamily="49" charset="0"/>
                <a:cs typeface="Courier New" panose="02070309020205020404" pitchFamily="49" charset="0"/>
              </a:rPr>
              <a:t> 5001233</a:t>
            </a:r>
          </a:p>
          <a:p>
            <a:br>
              <a:rPr lang="hr-HR" sz="2200" b="1" dirty="0">
                <a:latin typeface="Courier New" panose="02070309020205020404" pitchFamily="49" charset="0"/>
                <a:cs typeface="Courier New" panose="02070309020205020404" pitchFamily="49" charset="0"/>
              </a:rPr>
            </a:br>
            <a:endParaRPr lang="hr-HR" sz="2200" b="1" dirty="0">
              <a:latin typeface="Courier New" panose="02070309020205020404" pitchFamily="49" charset="0"/>
              <a:cs typeface="Courier New" panose="02070309020205020404" pitchFamily="49" charset="0"/>
            </a:endParaRPr>
          </a:p>
          <a:p>
            <a:r>
              <a:rPr lang="hr-HR" sz="2200" b="1" dirty="0" err="1">
                <a:latin typeface="Courier New" panose="02070309020205020404" pitchFamily="49" charset="0"/>
                <a:cs typeface="Courier New" panose="02070309020205020404" pitchFamily="49" charset="0"/>
              </a:rPr>
              <a:t>real</a:t>
            </a:r>
            <a:r>
              <a:rPr lang="hr-HR" sz="2200" b="1" dirty="0">
                <a:latin typeface="Courier New" panose="02070309020205020404" pitchFamily="49" charset="0"/>
                <a:cs typeface="Courier New" panose="02070309020205020404" pitchFamily="49" charset="0"/>
              </a:rPr>
              <a:t> 0m11.809s</a:t>
            </a:r>
          </a:p>
          <a:p>
            <a:r>
              <a:rPr lang="hr-HR" sz="2200" b="1" dirty="0" err="1">
                <a:latin typeface="Courier New" panose="02070309020205020404" pitchFamily="49" charset="0"/>
                <a:cs typeface="Courier New" panose="02070309020205020404" pitchFamily="49" charset="0"/>
              </a:rPr>
              <a:t>user</a:t>
            </a:r>
            <a:r>
              <a:rPr lang="hr-HR" sz="2200" b="1" dirty="0">
                <a:latin typeface="Courier New" panose="02070309020205020404" pitchFamily="49" charset="0"/>
                <a:cs typeface="Courier New" panose="02070309020205020404" pitchFamily="49" charset="0"/>
              </a:rPr>
              <a:t> 0m11.587s</a:t>
            </a:r>
          </a:p>
          <a:p>
            <a:r>
              <a:rPr lang="hr-HR" sz="2200" b="1" dirty="0" err="1">
                <a:latin typeface="Courier New" panose="02070309020205020404" pitchFamily="49" charset="0"/>
                <a:cs typeface="Courier New" panose="02070309020205020404" pitchFamily="49" charset="0"/>
              </a:rPr>
              <a:t>sys</a:t>
            </a:r>
            <a:r>
              <a:rPr lang="hr-HR" sz="2200" b="1" dirty="0">
                <a:latin typeface="Courier New" panose="02070309020205020404" pitchFamily="49" charset="0"/>
                <a:cs typeface="Courier New" panose="02070309020205020404" pitchFamily="49" charset="0"/>
              </a:rPr>
              <a:t> 0m0.228s</a:t>
            </a:r>
          </a:p>
        </p:txBody>
      </p:sp>
      <p:sp>
        <p:nvSpPr>
          <p:cNvPr id="11" name="TextBox 10"/>
          <p:cNvSpPr txBox="1"/>
          <p:nvPr/>
        </p:nvSpPr>
        <p:spPr>
          <a:xfrm>
            <a:off x="331817" y="729868"/>
            <a:ext cx="11157422" cy="523220"/>
          </a:xfrm>
          <a:prstGeom prst="rect">
            <a:avLst/>
          </a:prstGeom>
          <a:noFill/>
        </p:spPr>
        <p:txBody>
          <a:bodyPr wrap="square" rtlCol="0">
            <a:spAutoFit/>
          </a:bodyPr>
          <a:lstStyle/>
          <a:p>
            <a:r>
              <a:rPr lang="en-US" sz="2800" dirty="0"/>
              <a:t>Still, most of the time is spent on comparing strings....</a:t>
            </a:r>
          </a:p>
        </p:txBody>
      </p:sp>
      <p:sp>
        <p:nvSpPr>
          <p:cNvPr id="7" name="TextBox 6"/>
          <p:cNvSpPr txBox="1"/>
          <p:nvPr/>
        </p:nvSpPr>
        <p:spPr>
          <a:xfrm>
            <a:off x="354515" y="1498060"/>
            <a:ext cx="11131483" cy="430887"/>
          </a:xfrm>
          <a:prstGeom prst="rect">
            <a:avLst/>
          </a:prstGeom>
          <a:noFill/>
          <a:ln>
            <a:solidFill>
              <a:schemeClr val="tx1"/>
            </a:solidFill>
          </a:ln>
        </p:spPr>
        <p:txBody>
          <a:bodyPr wrap="square" rtlCol="0">
            <a:spAutoFit/>
          </a:bodyPr>
          <a:lstStyle/>
          <a:p>
            <a:r>
              <a:rPr lang="hr-HR" sz="2200" b="1" dirty="0">
                <a:latin typeface="Courier New" panose="02070309020205020404" pitchFamily="49" charset="0"/>
                <a:cs typeface="Courier New" panose="02070309020205020404" pitchFamily="49" charset="0"/>
              </a:rPr>
              <a:t>&gt;&gt;</a:t>
            </a:r>
            <a:r>
              <a:rPr lang="hr-HR" sz="2200" b="1" dirty="0" err="1">
                <a:latin typeface="Courier New" panose="02070309020205020404" pitchFamily="49" charset="0"/>
                <a:cs typeface="Courier New" panose="02070309020205020404" pitchFamily="49" charset="0"/>
              </a:rPr>
              <a:t>sort</a:t>
            </a:r>
            <a:r>
              <a:rPr lang="hr-HR" sz="2200" b="1" dirty="0">
                <a:latin typeface="Courier New" panose="02070309020205020404" pitchFamily="49" charset="0"/>
                <a:cs typeface="Courier New" panose="02070309020205020404" pitchFamily="49" charset="0"/>
              </a:rPr>
              <a:t> </a:t>
            </a:r>
            <a:r>
              <a:rPr lang="hr-HR" sz="2200" b="1" dirty="0" err="1">
                <a:latin typeface="Courier New" panose="02070309020205020404" pitchFamily="49" charset="0"/>
                <a:cs typeface="Courier New" panose="02070309020205020404" pitchFamily="49" charset="0"/>
              </a:rPr>
              <a:t>data.csv</a:t>
            </a:r>
            <a:r>
              <a:rPr lang="hr-HR" sz="2200" b="1" dirty="0">
                <a:latin typeface="Courier New" panose="02070309020205020404" pitchFamily="49" charset="0"/>
                <a:cs typeface="Courier New" panose="02070309020205020404" pitchFamily="49" charset="0"/>
              </a:rPr>
              <a:t>  -u -n  -S 100% | </a:t>
            </a:r>
            <a:r>
              <a:rPr lang="hr-HR" sz="2200" b="1" dirty="0" err="1">
                <a:latin typeface="Courier New" panose="02070309020205020404" pitchFamily="49" charset="0"/>
                <a:cs typeface="Courier New" panose="02070309020205020404" pitchFamily="49" charset="0"/>
              </a:rPr>
              <a:t>wc</a:t>
            </a:r>
            <a:r>
              <a:rPr lang="hr-HR" sz="2200" b="1" dirty="0">
                <a:latin typeface="Courier New" panose="02070309020205020404" pitchFamily="49" charset="0"/>
                <a:cs typeface="Courier New" panose="02070309020205020404" pitchFamily="49" charset="0"/>
              </a:rPr>
              <a:t> -l</a:t>
            </a:r>
          </a:p>
        </p:txBody>
      </p:sp>
      <p:cxnSp>
        <p:nvCxnSpPr>
          <p:cNvPr id="12" name="Straight Arrow Connector 11"/>
          <p:cNvCxnSpPr/>
          <p:nvPr/>
        </p:nvCxnSpPr>
        <p:spPr>
          <a:xfrm flipV="1">
            <a:off x="4716728" y="4205669"/>
            <a:ext cx="1877442" cy="1225688"/>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716728" y="5081159"/>
            <a:ext cx="2625500" cy="350198"/>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868474" y="5431357"/>
            <a:ext cx="1848254"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8576" y="2380327"/>
            <a:ext cx="11157422" cy="523220"/>
          </a:xfrm>
          <a:prstGeom prst="rect">
            <a:avLst/>
          </a:prstGeom>
          <a:noFill/>
        </p:spPr>
        <p:txBody>
          <a:bodyPr wrap="square" rtlCol="0">
            <a:spAutoFit/>
          </a:bodyPr>
          <a:lstStyle/>
          <a:p>
            <a:r>
              <a:rPr lang="en-US" sz="2800" dirty="0"/>
              <a:t>This is much better!</a:t>
            </a:r>
          </a:p>
        </p:txBody>
      </p:sp>
    </p:spTree>
    <p:extLst>
      <p:ext uri="{BB962C8B-B14F-4D97-AF65-F5344CB8AC3E}">
        <p14:creationId xmlns:p14="http://schemas.microsoft.com/office/powerpoint/2010/main" val="3058563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486400" y="3200400"/>
            <a:ext cx="5999598" cy="28007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1818" y="3200400"/>
            <a:ext cx="4966324" cy="2800767"/>
          </a:xfrm>
          <a:prstGeom prst="rect">
            <a:avLst/>
          </a:prstGeom>
          <a:noFill/>
          <a:ln>
            <a:solidFill>
              <a:schemeClr val="tx1"/>
            </a:solidFill>
          </a:ln>
        </p:spPr>
        <p:txBody>
          <a:bodyPr wrap="square" rtlCol="0">
            <a:spAutoFit/>
          </a:bodyPr>
          <a:lstStyle/>
          <a:p>
            <a:r>
              <a:rPr lang="is-IS" sz="2200" b="1" dirty="0">
                <a:latin typeface="Courier New" panose="02070309020205020404" pitchFamily="49" charset="0"/>
                <a:cs typeface="Courier New" panose="02070309020205020404" pitchFamily="49" charset="0"/>
              </a:rPr>
              <a:t>&gt;&gt;time </a:t>
            </a:r>
            <a:r>
              <a:rPr lang="en-US" sz="2200" b="1" dirty="0">
                <a:latin typeface="Courier New" panose="02070309020205020404" pitchFamily="49" charset="0"/>
                <a:cs typeface="Courier New" panose="02070309020205020404" pitchFamily="49" charset="0"/>
              </a:rPr>
              <a:t>cat </a:t>
            </a:r>
            <a:r>
              <a:rPr lang="en-US" sz="2200" b="1" dirty="0" err="1">
                <a:latin typeface="Courier New" panose="02070309020205020404" pitchFamily="49" charset="0"/>
                <a:cs typeface="Courier New" panose="02070309020205020404" pitchFamily="49" charset="0"/>
              </a:rPr>
              <a:t>data.csv</a:t>
            </a:r>
            <a:r>
              <a:rPr lang="en-US" sz="2200" b="1" dirty="0">
                <a:latin typeface="Courier New" panose="02070309020205020404" pitchFamily="49" charset="0"/>
                <a:cs typeface="Courier New" panose="02070309020205020404" pitchFamily="49" charset="0"/>
              </a:rPr>
              <a:t> | ds theta</a:t>
            </a:r>
            <a:endParaRPr lang="is-IS" sz="2200" b="1" dirty="0">
              <a:latin typeface="Courier New" panose="02070309020205020404" pitchFamily="49" charset="0"/>
              <a:cs typeface="Courier New" panose="02070309020205020404" pitchFamily="49" charset="0"/>
            </a:endParaRPr>
          </a:p>
          <a:p>
            <a:r>
              <a:rPr lang="en-US" sz="2200" b="1" dirty="0">
                <a:latin typeface="Courier New" panose="02070309020205020404" pitchFamily="49" charset="0"/>
                <a:cs typeface="Courier New" panose="02070309020205020404" pitchFamily="49" charset="0"/>
              </a:rPr>
              <a:t>4835874.828244 4974249.044005 5116568.411181</a:t>
            </a:r>
          </a:p>
          <a:p>
            <a:r>
              <a:rPr lang="en-US" sz="2200" b="1" dirty="0">
                <a:latin typeface="Courier New" panose="02070309020205020404" pitchFamily="49" charset="0"/>
                <a:cs typeface="Courier New" panose="02070309020205020404" pitchFamily="49" charset="0"/>
              </a:rPr>
              <a:t>real 0m1.539s</a:t>
            </a:r>
          </a:p>
          <a:p>
            <a:r>
              <a:rPr lang="en-US" sz="2200" b="1" dirty="0">
                <a:latin typeface="Courier New" panose="02070309020205020404" pitchFamily="49" charset="0"/>
                <a:cs typeface="Courier New" panose="02070309020205020404" pitchFamily="49" charset="0"/>
              </a:rPr>
              <a:t>user 0m2.184s</a:t>
            </a:r>
          </a:p>
          <a:p>
            <a:r>
              <a:rPr lang="en-US" sz="2200" b="1" dirty="0">
                <a:latin typeface="Courier New" panose="02070309020205020404" pitchFamily="49" charset="0"/>
                <a:cs typeface="Courier New" panose="02070309020205020404" pitchFamily="49" charset="0"/>
              </a:rPr>
              <a:t>sys 0m0.310s</a:t>
            </a:r>
          </a:p>
        </p:txBody>
      </p:sp>
      <p:sp>
        <p:nvSpPr>
          <p:cNvPr id="11" name="TextBox 10"/>
          <p:cNvSpPr txBox="1"/>
          <p:nvPr/>
        </p:nvSpPr>
        <p:spPr>
          <a:xfrm>
            <a:off x="331817" y="729868"/>
            <a:ext cx="11157422" cy="523220"/>
          </a:xfrm>
          <a:prstGeom prst="rect">
            <a:avLst/>
          </a:prstGeom>
          <a:noFill/>
        </p:spPr>
        <p:txBody>
          <a:bodyPr wrap="square" rtlCol="0">
            <a:spAutoFit/>
          </a:bodyPr>
          <a:lstStyle/>
          <a:p>
            <a:r>
              <a:rPr lang="en-US" sz="2800" dirty="0"/>
              <a:t>This is the way to do this with the sketching library</a:t>
            </a:r>
          </a:p>
        </p:txBody>
      </p:sp>
      <p:sp>
        <p:nvSpPr>
          <p:cNvPr id="7" name="TextBox 6"/>
          <p:cNvSpPr txBox="1"/>
          <p:nvPr/>
        </p:nvSpPr>
        <p:spPr>
          <a:xfrm>
            <a:off x="354515" y="1498060"/>
            <a:ext cx="11131483" cy="446291"/>
          </a:xfrm>
          <a:prstGeom prst="rect">
            <a:avLst/>
          </a:prstGeom>
          <a:noFill/>
          <a:ln>
            <a:solidFill>
              <a:schemeClr val="tx1"/>
            </a:solidFill>
          </a:ln>
        </p:spPr>
        <p:txBody>
          <a:bodyPr wrap="square" rtlCol="0">
            <a:spAutoFit/>
          </a:bodyPr>
          <a:lstStyle/>
          <a:p>
            <a:r>
              <a:rPr lang="en-US" sz="2200" b="1" dirty="0">
                <a:latin typeface="Courier New" panose="02070309020205020404" pitchFamily="49" charset="0"/>
                <a:cs typeface="Courier New" panose="02070309020205020404" pitchFamily="49" charset="0"/>
              </a:rPr>
              <a:t>&gt;&gt;cat </a:t>
            </a:r>
            <a:r>
              <a:rPr lang="en-US" sz="2200" b="1" dirty="0" err="1">
                <a:latin typeface="Courier New" panose="02070309020205020404" pitchFamily="49" charset="0"/>
                <a:cs typeface="Courier New" panose="02070309020205020404" pitchFamily="49" charset="0"/>
              </a:rPr>
              <a:t>data.csv</a:t>
            </a:r>
            <a:r>
              <a:rPr lang="en-US" sz="2200" b="1" dirty="0">
                <a:latin typeface="Courier New" panose="02070309020205020404" pitchFamily="49" charset="0"/>
                <a:cs typeface="Courier New" panose="02070309020205020404" pitchFamily="49" charset="0"/>
              </a:rPr>
              <a:t> | ds theta</a:t>
            </a:r>
          </a:p>
        </p:txBody>
      </p:sp>
      <p:cxnSp>
        <p:nvCxnSpPr>
          <p:cNvPr id="16" name="Straight Arrow Connector 15"/>
          <p:cNvCxnSpPr/>
          <p:nvPr/>
        </p:nvCxnSpPr>
        <p:spPr>
          <a:xfrm flipH="1" flipV="1">
            <a:off x="2662571" y="5439421"/>
            <a:ext cx="2131006" cy="1"/>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721816" y="3360123"/>
            <a:ext cx="5212074" cy="1384995"/>
          </a:xfrm>
          <a:prstGeom prst="rect">
            <a:avLst/>
          </a:prstGeom>
          <a:noFill/>
        </p:spPr>
        <p:txBody>
          <a:bodyPr wrap="square" rtlCol="0">
            <a:spAutoFit/>
          </a:bodyPr>
          <a:lstStyle/>
          <a:p>
            <a:r>
              <a:rPr lang="en-US" sz="2800" dirty="0"/>
              <a:t>Too fast for system monitor UI...</a:t>
            </a:r>
          </a:p>
          <a:p>
            <a:endParaRPr lang="en-US" sz="2800" dirty="0"/>
          </a:p>
          <a:p>
            <a:r>
              <a:rPr lang="en-US" sz="2800" dirty="0"/>
              <a:t>It uses ~ 32k of memory!</a:t>
            </a:r>
          </a:p>
        </p:txBody>
      </p:sp>
    </p:spTree>
    <p:extLst>
      <p:ext uri="{BB962C8B-B14F-4D97-AF65-F5344CB8AC3E}">
        <p14:creationId xmlns:p14="http://schemas.microsoft.com/office/powerpoint/2010/main" val="107480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524000" y="1122363"/>
            <a:ext cx="9144000" cy="23876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a:p>
            <a:pPr algn="ctr"/>
            <a:endParaRPr lang="en-US" dirty="0"/>
          </a:p>
          <a:p>
            <a:pPr algn="ctr"/>
            <a:endParaRPr lang="en-US" dirty="0"/>
          </a:p>
          <a:p>
            <a:pPr algn="ctr"/>
            <a:r>
              <a:rPr lang="en-US" dirty="0"/>
              <a:t>Weighted Item frequencies</a:t>
            </a:r>
          </a:p>
        </p:txBody>
      </p:sp>
      <p:sp>
        <p:nvSpPr>
          <p:cNvPr id="2" name="TextBox 1">
            <a:extLst>
              <a:ext uri="{FF2B5EF4-FFF2-40B4-BE49-F238E27FC236}">
                <a16:creationId xmlns:a16="http://schemas.microsoft.com/office/drawing/2014/main" id="{32B04C2E-C6CD-4A4D-A4FD-37D3ACAF1632}"/>
              </a:ext>
            </a:extLst>
          </p:cNvPr>
          <p:cNvSpPr txBox="1"/>
          <p:nvPr/>
        </p:nvSpPr>
        <p:spPr>
          <a:xfrm>
            <a:off x="195942" y="3509963"/>
            <a:ext cx="12146915" cy="2862322"/>
          </a:xfrm>
          <a:prstGeom prst="rect">
            <a:avLst/>
          </a:prstGeom>
          <a:noFill/>
        </p:spPr>
        <p:txBody>
          <a:bodyPr wrap="none" rtlCol="0">
            <a:spAutoFit/>
          </a:bodyPr>
          <a:lstStyle/>
          <a:p>
            <a:r>
              <a:rPr lang="en-US" dirty="0"/>
              <a:t>Space-optimal heavy hitters with strong error bounds. ] R. </a:t>
            </a:r>
            <a:r>
              <a:rPr lang="en-US" dirty="0" err="1"/>
              <a:t>Berinde</a:t>
            </a:r>
            <a:r>
              <a:rPr lang="en-US" dirty="0"/>
              <a:t>, P. </a:t>
            </a:r>
            <a:r>
              <a:rPr lang="en-US" dirty="0" err="1"/>
              <a:t>Indyk</a:t>
            </a:r>
            <a:r>
              <a:rPr lang="en-US" dirty="0"/>
              <a:t>, G. </a:t>
            </a:r>
            <a:r>
              <a:rPr lang="en-US" dirty="0" err="1"/>
              <a:t>Cormode</a:t>
            </a:r>
            <a:r>
              <a:rPr lang="en-US" dirty="0"/>
              <a:t>, and M. J. Strauss</a:t>
            </a:r>
          </a:p>
          <a:p>
            <a:r>
              <a:rPr lang="en-US" dirty="0"/>
              <a:t>An optimal algorithm for `1-heavy hitters in insertion streams and related problems A. Bhattacharyya, P. </a:t>
            </a:r>
            <a:r>
              <a:rPr lang="en-US" dirty="0" err="1"/>
              <a:t>Dey</a:t>
            </a:r>
            <a:r>
              <a:rPr lang="en-US" dirty="0"/>
              <a:t>, and D. P. Woodruff</a:t>
            </a:r>
          </a:p>
          <a:p>
            <a:r>
              <a:rPr lang="en-US" dirty="0"/>
              <a:t>Finding frequent items in data streams M. </a:t>
            </a:r>
            <a:r>
              <a:rPr lang="en-US" dirty="0" err="1"/>
              <a:t>Charikar</a:t>
            </a:r>
            <a:r>
              <a:rPr lang="en-US" dirty="0"/>
              <a:t>, K. Chen, and M. </a:t>
            </a:r>
            <a:r>
              <a:rPr lang="en-US" dirty="0" err="1"/>
              <a:t>Farach</a:t>
            </a:r>
            <a:r>
              <a:rPr lang="en-US" dirty="0"/>
              <a:t>-Colton</a:t>
            </a:r>
          </a:p>
          <a:p>
            <a:r>
              <a:rPr lang="en-US" dirty="0"/>
              <a:t>Methods for finding frequent items in data streams G. </a:t>
            </a:r>
            <a:r>
              <a:rPr lang="en-US" dirty="0" err="1"/>
              <a:t>Cormode</a:t>
            </a:r>
            <a:r>
              <a:rPr lang="en-US" dirty="0"/>
              <a:t> and M. </a:t>
            </a:r>
            <a:r>
              <a:rPr lang="en-US" dirty="0" err="1"/>
              <a:t>Hadjieleftheriou</a:t>
            </a:r>
            <a:endParaRPr lang="en-US" dirty="0"/>
          </a:p>
          <a:p>
            <a:r>
              <a:rPr lang="en-US" dirty="0"/>
              <a:t>An improved data stream summary: The count-min sketch and its applications. G. </a:t>
            </a:r>
            <a:r>
              <a:rPr lang="en-US" dirty="0" err="1"/>
              <a:t>Cormode</a:t>
            </a:r>
            <a:r>
              <a:rPr lang="en-US" dirty="0"/>
              <a:t> and S. </a:t>
            </a:r>
            <a:r>
              <a:rPr lang="en-US" dirty="0" err="1"/>
              <a:t>Muthukrishnan</a:t>
            </a:r>
            <a:r>
              <a:rPr lang="en-US" dirty="0"/>
              <a:t>.</a:t>
            </a:r>
          </a:p>
          <a:p>
            <a:r>
              <a:rPr lang="en-US" dirty="0"/>
              <a:t>Approximate frequency counts over data streams G. S. </a:t>
            </a:r>
            <a:r>
              <a:rPr lang="en-US" dirty="0" err="1"/>
              <a:t>Manku</a:t>
            </a:r>
            <a:r>
              <a:rPr lang="en-US" dirty="0"/>
              <a:t> and R. </a:t>
            </a:r>
            <a:r>
              <a:rPr lang="en-US" dirty="0" err="1"/>
              <a:t>Motwani</a:t>
            </a:r>
            <a:r>
              <a:rPr lang="en-US" dirty="0"/>
              <a:t>. </a:t>
            </a:r>
          </a:p>
          <a:p>
            <a:r>
              <a:rPr lang="en-US" dirty="0"/>
              <a:t>Efficient computation of frequent and top-k elements in data streams A. </a:t>
            </a:r>
            <a:r>
              <a:rPr lang="en-US" dirty="0" err="1"/>
              <a:t>Metwally</a:t>
            </a:r>
            <a:r>
              <a:rPr lang="en-US" dirty="0"/>
              <a:t>, D. Agrawal, and A. El </a:t>
            </a:r>
            <a:r>
              <a:rPr lang="en-US" dirty="0" err="1"/>
              <a:t>Abbadi</a:t>
            </a:r>
            <a:r>
              <a:rPr lang="en-US" dirty="0"/>
              <a:t>.</a:t>
            </a:r>
          </a:p>
          <a:p>
            <a:r>
              <a:rPr lang="en-US" dirty="0"/>
              <a:t>Finding repeated elements J. </a:t>
            </a:r>
            <a:r>
              <a:rPr lang="en-US" dirty="0" err="1"/>
              <a:t>Misra</a:t>
            </a:r>
            <a:r>
              <a:rPr lang="en-US" dirty="0"/>
              <a:t> and D. </a:t>
            </a:r>
            <a:r>
              <a:rPr lang="en-US" dirty="0" err="1"/>
              <a:t>Gries</a:t>
            </a:r>
            <a:r>
              <a:rPr lang="en-US" dirty="0"/>
              <a:t>.</a:t>
            </a:r>
          </a:p>
          <a:p>
            <a:r>
              <a:rPr lang="en-US" b="1" dirty="0"/>
              <a:t>A High-Performance Algorithm for Identifying Frequent Items in Data Streams </a:t>
            </a:r>
          </a:p>
          <a:p>
            <a:r>
              <a:rPr lang="en-US" b="1" dirty="0"/>
              <a:t>	Daniel Anderson Pryce Bevin, Kevin Lang, Edo Liberty, Lee Rhodes, Justin </a:t>
            </a:r>
            <a:r>
              <a:rPr lang="en-US" b="1" dirty="0" err="1"/>
              <a:t>Thaler</a:t>
            </a:r>
            <a:endParaRPr lang="en-US" b="1" dirty="0"/>
          </a:p>
        </p:txBody>
      </p:sp>
    </p:spTree>
    <p:extLst>
      <p:ext uri="{BB962C8B-B14F-4D97-AF65-F5344CB8AC3E}">
        <p14:creationId xmlns:p14="http://schemas.microsoft.com/office/powerpoint/2010/main" val="3487196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D8A69D-2015-5F44-8DD1-9148A51C79AA}"/>
              </a:ext>
            </a:extLst>
          </p:cNvPr>
          <p:cNvPicPr>
            <a:picLocks noChangeAspect="1"/>
          </p:cNvPicPr>
          <p:nvPr/>
        </p:nvPicPr>
        <p:blipFill>
          <a:blip r:embed="rId2"/>
          <a:stretch>
            <a:fillRect/>
          </a:stretch>
        </p:blipFill>
        <p:spPr>
          <a:xfrm>
            <a:off x="310216" y="1792360"/>
            <a:ext cx="1611104" cy="446152"/>
          </a:xfrm>
          <a:prstGeom prst="rect">
            <a:avLst/>
          </a:prstGeom>
        </p:spPr>
      </p:pic>
      <p:sp>
        <p:nvSpPr>
          <p:cNvPr id="66" name="Rectangle 65"/>
          <p:cNvSpPr/>
          <p:nvPr/>
        </p:nvSpPr>
        <p:spPr>
          <a:xfrm>
            <a:off x="4771926" y="4356426"/>
            <a:ext cx="532606" cy="446258"/>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67" name="Rectangle 66"/>
          <p:cNvSpPr/>
          <p:nvPr/>
        </p:nvSpPr>
        <p:spPr>
          <a:xfrm>
            <a:off x="5610126" y="4220204"/>
            <a:ext cx="532606" cy="718703"/>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68" name="Rectangle 67"/>
          <p:cNvSpPr/>
          <p:nvPr/>
        </p:nvSpPr>
        <p:spPr>
          <a:xfrm>
            <a:off x="6447532" y="4475464"/>
            <a:ext cx="532606" cy="208183"/>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69" name="Rectangle 68"/>
          <p:cNvSpPr/>
          <p:nvPr/>
        </p:nvSpPr>
        <p:spPr>
          <a:xfrm>
            <a:off x="10639326" y="4427155"/>
            <a:ext cx="532606" cy="304800"/>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70" name="Rectangle 69"/>
          <p:cNvSpPr/>
          <p:nvPr/>
        </p:nvSpPr>
        <p:spPr>
          <a:xfrm>
            <a:off x="8962926" y="4508459"/>
            <a:ext cx="532606" cy="142192"/>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71" name="Rectangle 70"/>
          <p:cNvSpPr/>
          <p:nvPr/>
        </p:nvSpPr>
        <p:spPr>
          <a:xfrm>
            <a:off x="9801126" y="4144740"/>
            <a:ext cx="532606" cy="869630"/>
          </a:xfrm>
          <a:prstGeom prst="rect">
            <a:avLst/>
          </a:prstGeom>
          <a:solidFill>
            <a:srgbClr val="C0504D">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72" name="Rectangle 71"/>
          <p:cNvSpPr/>
          <p:nvPr/>
        </p:nvSpPr>
        <p:spPr>
          <a:xfrm>
            <a:off x="4009132" y="4441010"/>
            <a:ext cx="532606" cy="277091"/>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73" name="Rectangle 72"/>
          <p:cNvSpPr/>
          <p:nvPr/>
        </p:nvSpPr>
        <p:spPr>
          <a:xfrm>
            <a:off x="7286526" y="4526140"/>
            <a:ext cx="532606" cy="106831"/>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74" name="Rectangle 73"/>
          <p:cNvSpPr/>
          <p:nvPr/>
        </p:nvSpPr>
        <p:spPr>
          <a:xfrm>
            <a:off x="8124726" y="4453605"/>
            <a:ext cx="532606" cy="251901"/>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75" name="Rectangle 74"/>
          <p:cNvSpPr/>
          <p:nvPr/>
        </p:nvSpPr>
        <p:spPr>
          <a:xfrm>
            <a:off x="11401326" y="4356426"/>
            <a:ext cx="532606" cy="446258"/>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76" name="Rectangle 75"/>
          <p:cNvSpPr/>
          <p:nvPr/>
        </p:nvSpPr>
        <p:spPr>
          <a:xfrm>
            <a:off x="3247926" y="4493529"/>
            <a:ext cx="532606" cy="172052"/>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78" name="Right Brace 77"/>
          <p:cNvSpPr/>
          <p:nvPr/>
        </p:nvSpPr>
        <p:spPr>
          <a:xfrm rot="5400000">
            <a:off x="6766704" y="-1485805"/>
            <a:ext cx="762000" cy="13182600"/>
          </a:xfrm>
          <a:prstGeom prst="rightBrace">
            <a:avLst>
              <a:gd name="adj1" fmla="val 8333"/>
              <a:gd name="adj2" fmla="val 49400"/>
            </a:avLst>
          </a:prstGeom>
          <a:no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85" name="Straight Arrow Connector 84"/>
          <p:cNvCxnSpPr/>
          <p:nvPr/>
        </p:nvCxnSpPr>
        <p:spPr>
          <a:xfrm>
            <a:off x="2379791" y="3718470"/>
            <a:ext cx="10465308" cy="16634"/>
          </a:xfrm>
          <a:prstGeom prst="straightConnector1">
            <a:avLst/>
          </a:prstGeom>
          <a:noFill/>
          <a:ln w="25400" cap="flat" cmpd="sng" algn="ctr">
            <a:solidFill>
              <a:sysClr val="windowText" lastClr="000000"/>
            </a:solidFill>
            <a:prstDash val="sysDash"/>
            <a:headEnd type="triangle"/>
            <a:tailEnd type="none"/>
          </a:ln>
          <a:effectLst/>
        </p:spPr>
      </p:cxnSp>
      <p:pic>
        <p:nvPicPr>
          <p:cNvPr id="92" name="Picture 91"/>
          <p:cNvPicPr>
            <a:picLocks noChangeAspect="1"/>
          </p:cNvPicPr>
          <p:nvPr/>
        </p:nvPicPr>
        <p:blipFill>
          <a:blip r:embed="rId3"/>
          <a:stretch>
            <a:fillRect/>
          </a:stretch>
        </p:blipFill>
        <p:spPr>
          <a:xfrm>
            <a:off x="7088764" y="5677336"/>
            <a:ext cx="254000" cy="215900"/>
          </a:xfrm>
          <a:prstGeom prst="rect">
            <a:avLst/>
          </a:prstGeom>
          <a:effectLst/>
        </p:spPr>
      </p:pic>
      <p:sp>
        <p:nvSpPr>
          <p:cNvPr id="32" name="Title 1"/>
          <p:cNvSpPr>
            <a:spLocks noGrp="1"/>
          </p:cNvSpPr>
          <p:nvPr>
            <p:ph type="title"/>
          </p:nvPr>
        </p:nvSpPr>
        <p:spPr>
          <a:xfrm>
            <a:off x="5935" y="-41423"/>
            <a:ext cx="8521065" cy="1083309"/>
          </a:xfrm>
          <a:effectLst/>
        </p:spPr>
        <p:txBody>
          <a:bodyPr/>
          <a:lstStyle/>
          <a:p>
            <a:r>
              <a:rPr lang="en-US" dirty="0"/>
              <a:t>Problem Definition</a:t>
            </a:r>
          </a:p>
        </p:txBody>
      </p:sp>
      <p:sp>
        <p:nvSpPr>
          <p:cNvPr id="36" name="Rectangle 35"/>
          <p:cNvSpPr/>
          <p:nvPr/>
        </p:nvSpPr>
        <p:spPr>
          <a:xfrm>
            <a:off x="1533417" y="4416452"/>
            <a:ext cx="532606" cy="33528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7" name="Rectangle 36"/>
          <p:cNvSpPr/>
          <p:nvPr/>
        </p:nvSpPr>
        <p:spPr>
          <a:xfrm>
            <a:off x="2370823" y="4224741"/>
            <a:ext cx="532606" cy="718703"/>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9" name="Rectangle 38"/>
          <p:cNvSpPr/>
          <p:nvPr/>
        </p:nvSpPr>
        <p:spPr>
          <a:xfrm>
            <a:off x="732523" y="4338650"/>
            <a:ext cx="532606" cy="490884"/>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24" name="Curved Connector 23"/>
          <p:cNvCxnSpPr>
            <a:cxnSpLocks/>
            <a:stCxn id="39" idx="0"/>
            <a:endCxn id="31" idx="2"/>
          </p:cNvCxnSpPr>
          <p:nvPr/>
        </p:nvCxnSpPr>
        <p:spPr>
          <a:xfrm rot="5400000" flipH="1" flipV="1">
            <a:off x="624327" y="2613043"/>
            <a:ext cx="2100107" cy="135110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p:cNvCxnSpPr>
            <a:cxnSpLocks/>
            <a:stCxn id="37" idx="0"/>
            <a:endCxn id="30" idx="2"/>
          </p:cNvCxnSpPr>
          <p:nvPr/>
        </p:nvCxnSpPr>
        <p:spPr>
          <a:xfrm rot="5400000" flipH="1" flipV="1">
            <a:off x="1872179" y="3113414"/>
            <a:ext cx="1876275" cy="34638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cxnSpLocks/>
            <a:stCxn id="68" idx="0"/>
            <a:endCxn id="35" idx="2"/>
          </p:cNvCxnSpPr>
          <p:nvPr/>
        </p:nvCxnSpPr>
        <p:spPr>
          <a:xfrm rot="16200000" flipV="1">
            <a:off x="4316780" y="2078408"/>
            <a:ext cx="2382611" cy="2411501"/>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urved Connector 95"/>
          <p:cNvCxnSpPr>
            <a:cxnSpLocks/>
            <a:stCxn id="72" idx="0"/>
            <a:endCxn id="34" idx="2"/>
          </p:cNvCxnSpPr>
          <p:nvPr/>
        </p:nvCxnSpPr>
        <p:spPr>
          <a:xfrm rot="16200000" flipV="1">
            <a:off x="2789212" y="2954787"/>
            <a:ext cx="2314089" cy="658358"/>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12260932" y="4411983"/>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30" name="Rectangle 29">
            <a:extLst>
              <a:ext uri="{FF2B5EF4-FFF2-40B4-BE49-F238E27FC236}">
                <a16:creationId xmlns:a16="http://schemas.microsoft.com/office/drawing/2014/main" id="{F75580C0-B157-894A-8238-A9710C8FF49F}"/>
              </a:ext>
            </a:extLst>
          </p:cNvPr>
          <p:cNvSpPr/>
          <p:nvPr/>
        </p:nvSpPr>
        <p:spPr>
          <a:xfrm>
            <a:off x="2717203" y="1629763"/>
            <a:ext cx="532606" cy="718703"/>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1" name="Rectangle 30">
            <a:extLst>
              <a:ext uri="{FF2B5EF4-FFF2-40B4-BE49-F238E27FC236}">
                <a16:creationId xmlns:a16="http://schemas.microsoft.com/office/drawing/2014/main" id="{E5E98D6D-E6C5-884F-AEEA-3C06B3F0D1B9}"/>
              </a:ext>
            </a:extLst>
          </p:cNvPr>
          <p:cNvSpPr/>
          <p:nvPr/>
        </p:nvSpPr>
        <p:spPr>
          <a:xfrm>
            <a:off x="2083632" y="1747659"/>
            <a:ext cx="532606" cy="490884"/>
          </a:xfrm>
          <a:prstGeom prst="rect">
            <a:avLst/>
          </a:prstGeom>
          <a:solidFill>
            <a:srgbClr val="8064A2">
              <a:lumMod val="75000"/>
            </a:srgbClr>
          </a:solidFill>
          <a:ln w="25400" cap="flat" cmpd="sng" algn="ctr">
            <a:solidFill>
              <a:schemeClr val="tx1"/>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34" name="Rectangle 33">
            <a:extLst>
              <a:ext uri="{FF2B5EF4-FFF2-40B4-BE49-F238E27FC236}">
                <a16:creationId xmlns:a16="http://schemas.microsoft.com/office/drawing/2014/main" id="{94DB8171-5BFE-6D44-BDDD-1DAC6D75F418}"/>
              </a:ext>
            </a:extLst>
          </p:cNvPr>
          <p:cNvSpPr/>
          <p:nvPr/>
        </p:nvSpPr>
        <p:spPr>
          <a:xfrm>
            <a:off x="3350774" y="1849830"/>
            <a:ext cx="532606" cy="277091"/>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5" name="Rectangle 34">
            <a:extLst>
              <a:ext uri="{FF2B5EF4-FFF2-40B4-BE49-F238E27FC236}">
                <a16:creationId xmlns:a16="http://schemas.microsoft.com/office/drawing/2014/main" id="{85C578A7-BF44-B745-ADA2-11B84BE1740A}"/>
              </a:ext>
            </a:extLst>
          </p:cNvPr>
          <p:cNvSpPr/>
          <p:nvPr/>
        </p:nvSpPr>
        <p:spPr>
          <a:xfrm>
            <a:off x="4036031" y="1884670"/>
            <a:ext cx="532606" cy="208183"/>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pic>
        <p:nvPicPr>
          <p:cNvPr id="3" name="Picture 2">
            <a:extLst>
              <a:ext uri="{FF2B5EF4-FFF2-40B4-BE49-F238E27FC236}">
                <a16:creationId xmlns:a16="http://schemas.microsoft.com/office/drawing/2014/main" id="{13BB5820-4298-CC41-8A6B-0E230DD7D58C}"/>
              </a:ext>
            </a:extLst>
          </p:cNvPr>
          <p:cNvPicPr>
            <a:picLocks noChangeAspect="1"/>
          </p:cNvPicPr>
          <p:nvPr/>
        </p:nvPicPr>
        <p:blipFill>
          <a:blip r:embed="rId4"/>
          <a:stretch>
            <a:fillRect/>
          </a:stretch>
        </p:blipFill>
        <p:spPr>
          <a:xfrm>
            <a:off x="5644205" y="1314465"/>
            <a:ext cx="4049531" cy="477895"/>
          </a:xfrm>
          <a:prstGeom prst="rect">
            <a:avLst/>
          </a:prstGeom>
        </p:spPr>
      </p:pic>
      <p:pic>
        <p:nvPicPr>
          <p:cNvPr id="5" name="Picture 4">
            <a:extLst>
              <a:ext uri="{FF2B5EF4-FFF2-40B4-BE49-F238E27FC236}">
                <a16:creationId xmlns:a16="http://schemas.microsoft.com/office/drawing/2014/main" id="{2AA51738-3D46-594D-BDA1-BF3664CA71EE}"/>
              </a:ext>
            </a:extLst>
          </p:cNvPr>
          <p:cNvPicPr>
            <a:picLocks noChangeAspect="1"/>
          </p:cNvPicPr>
          <p:nvPr/>
        </p:nvPicPr>
        <p:blipFill>
          <a:blip r:embed="rId5"/>
          <a:stretch>
            <a:fillRect/>
          </a:stretch>
        </p:blipFill>
        <p:spPr>
          <a:xfrm>
            <a:off x="8151430" y="2201995"/>
            <a:ext cx="1915999" cy="839595"/>
          </a:xfrm>
          <a:prstGeom prst="rect">
            <a:avLst/>
          </a:prstGeom>
        </p:spPr>
      </p:pic>
      <p:sp>
        <p:nvSpPr>
          <p:cNvPr id="10" name="Oval 9">
            <a:extLst>
              <a:ext uri="{FF2B5EF4-FFF2-40B4-BE49-F238E27FC236}">
                <a16:creationId xmlns:a16="http://schemas.microsoft.com/office/drawing/2014/main" id="{C76942E7-B85B-0845-A33E-0A74118DFDD8}"/>
              </a:ext>
            </a:extLst>
          </p:cNvPr>
          <p:cNvSpPr/>
          <p:nvPr/>
        </p:nvSpPr>
        <p:spPr>
          <a:xfrm>
            <a:off x="885849" y="1854529"/>
            <a:ext cx="329196" cy="338253"/>
          </a:xfrm>
          <a:prstGeom prst="ellipse">
            <a:avLst/>
          </a:prstGeom>
          <a:solidFill>
            <a:srgbClr val="604A7B"/>
          </a:solidFill>
          <a:ln>
            <a:solidFill>
              <a:srgbClr val="604A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804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B47A-2496-6D41-A18E-64E4E88A4705}"/>
              </a:ext>
            </a:extLst>
          </p:cNvPr>
          <p:cNvSpPr>
            <a:spLocks noGrp="1"/>
          </p:cNvSpPr>
          <p:nvPr>
            <p:ph type="title"/>
          </p:nvPr>
        </p:nvSpPr>
        <p:spPr>
          <a:xfrm>
            <a:off x="0" y="0"/>
            <a:ext cx="10515600" cy="1039132"/>
          </a:xfrm>
        </p:spPr>
        <p:txBody>
          <a:bodyPr/>
          <a:lstStyle/>
          <a:p>
            <a:r>
              <a:rPr lang="en-US" dirty="0"/>
              <a:t>Our Contributions</a:t>
            </a:r>
          </a:p>
        </p:txBody>
      </p:sp>
      <p:sp>
        <p:nvSpPr>
          <p:cNvPr id="3" name="Content Placeholder 2">
            <a:extLst>
              <a:ext uri="{FF2B5EF4-FFF2-40B4-BE49-F238E27FC236}">
                <a16:creationId xmlns:a16="http://schemas.microsoft.com/office/drawing/2014/main" id="{89447048-3053-D540-B02A-9791E039E35F}"/>
              </a:ext>
            </a:extLst>
          </p:cNvPr>
          <p:cNvSpPr>
            <a:spLocks noGrp="1"/>
          </p:cNvSpPr>
          <p:nvPr>
            <p:ph idx="1"/>
          </p:nvPr>
        </p:nvSpPr>
        <p:spPr/>
        <p:txBody>
          <a:bodyPr/>
          <a:lstStyle/>
          <a:p>
            <a:r>
              <a:rPr lang="en-US" dirty="0"/>
              <a:t>Improved streaming algorithm for weighted updates</a:t>
            </a:r>
          </a:p>
          <a:p>
            <a:endParaRPr lang="en-US" dirty="0"/>
          </a:p>
          <a:p>
            <a:r>
              <a:rPr lang="en-US" dirty="0"/>
              <a:t>Improved merging procedure</a:t>
            </a:r>
          </a:p>
          <a:p>
            <a:endParaRPr lang="en-US" dirty="0"/>
          </a:p>
          <a:p>
            <a:r>
              <a:rPr lang="en-US" dirty="0"/>
              <a:t>Improved Estimator</a:t>
            </a:r>
          </a:p>
          <a:p>
            <a:endParaRPr lang="en-US" dirty="0"/>
          </a:p>
          <a:p>
            <a:r>
              <a:rPr lang="en-US" dirty="0"/>
              <a:t>Careful implementation </a:t>
            </a:r>
          </a:p>
        </p:txBody>
      </p:sp>
    </p:spTree>
    <p:extLst>
      <p:ext uri="{BB962C8B-B14F-4D97-AF65-F5344CB8AC3E}">
        <p14:creationId xmlns:p14="http://schemas.microsoft.com/office/powerpoint/2010/main" val="1121212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114403" y="4187068"/>
            <a:ext cx="532606" cy="229001"/>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0" name="Rectangle 29"/>
          <p:cNvSpPr/>
          <p:nvPr/>
        </p:nvSpPr>
        <p:spPr>
          <a:xfrm>
            <a:off x="4954588" y="4114800"/>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1" name="Rectangle 30"/>
          <p:cNvSpPr/>
          <p:nvPr/>
        </p:nvSpPr>
        <p:spPr>
          <a:xfrm>
            <a:off x="5789226" y="4047261"/>
            <a:ext cx="532606" cy="368808"/>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2" name="Rectangle 31"/>
          <p:cNvSpPr/>
          <p:nvPr/>
        </p:nvSpPr>
        <p:spPr>
          <a:xfrm>
            <a:off x="4114403" y="3807656"/>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3" name="Rectangle 32"/>
          <p:cNvSpPr/>
          <p:nvPr/>
        </p:nvSpPr>
        <p:spPr>
          <a:xfrm>
            <a:off x="4114403" y="2956603"/>
            <a:ext cx="532606" cy="790573"/>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4" name="Rectangle 33"/>
          <p:cNvSpPr/>
          <p:nvPr/>
        </p:nvSpPr>
        <p:spPr>
          <a:xfrm>
            <a:off x="4114403" y="2692734"/>
            <a:ext cx="532606" cy="189257"/>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5" name="Rectangle 34"/>
          <p:cNvSpPr/>
          <p:nvPr/>
        </p:nvSpPr>
        <p:spPr>
          <a:xfrm>
            <a:off x="4953000" y="3098985"/>
            <a:ext cx="532606" cy="956593"/>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6" name="Rectangle 35"/>
          <p:cNvSpPr/>
          <p:nvPr/>
        </p:nvSpPr>
        <p:spPr>
          <a:xfrm>
            <a:off x="4953000" y="2842164"/>
            <a:ext cx="532606" cy="189257"/>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7" name="Rectangle 36"/>
          <p:cNvSpPr/>
          <p:nvPr/>
        </p:nvSpPr>
        <p:spPr>
          <a:xfrm>
            <a:off x="5790406" y="3382356"/>
            <a:ext cx="532606" cy="593969"/>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9" name="Rectangle 38"/>
          <p:cNvSpPr/>
          <p:nvPr/>
        </p:nvSpPr>
        <p:spPr>
          <a:xfrm>
            <a:off x="6630988" y="4187068"/>
            <a:ext cx="532606" cy="229001"/>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40" name="Right Brace 39"/>
          <p:cNvSpPr/>
          <p:nvPr/>
        </p:nvSpPr>
        <p:spPr>
          <a:xfrm rot="5400000">
            <a:off x="5639990" y="3276997"/>
            <a:ext cx="762000" cy="4114006"/>
          </a:xfrm>
          <a:prstGeom prst="rightBrace">
            <a:avLst>
              <a:gd name="adj1" fmla="val 8333"/>
              <a:gd name="adj2" fmla="val 49400"/>
            </a:avLst>
          </a:prstGeom>
          <a:no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41" name="Straight Connector 40"/>
          <p:cNvCxnSpPr/>
          <p:nvPr/>
        </p:nvCxnSpPr>
        <p:spPr>
          <a:xfrm>
            <a:off x="3963988" y="4572000"/>
            <a:ext cx="4189412" cy="1588"/>
          </a:xfrm>
          <a:prstGeom prst="line">
            <a:avLst/>
          </a:prstGeom>
          <a:noFill/>
          <a:ln w="25400" cap="flat" cmpd="sng" algn="ctr">
            <a:solidFill>
              <a:sysClr val="windowText" lastClr="000000"/>
            </a:solidFill>
            <a:prstDash val="solid"/>
          </a:ln>
          <a:effectLst/>
        </p:spPr>
      </p:cxnSp>
      <p:cxnSp>
        <p:nvCxnSpPr>
          <p:cNvPr id="42" name="Straight Connector 41"/>
          <p:cNvCxnSpPr/>
          <p:nvPr/>
        </p:nvCxnSpPr>
        <p:spPr>
          <a:xfrm rot="5400000">
            <a:off x="3887391" y="4496197"/>
            <a:ext cx="151606" cy="1588"/>
          </a:xfrm>
          <a:prstGeom prst="line">
            <a:avLst/>
          </a:prstGeom>
          <a:noFill/>
          <a:ln w="25400" cap="flat" cmpd="sng" algn="ctr">
            <a:solidFill>
              <a:sysClr val="windowText" lastClr="000000"/>
            </a:solidFill>
            <a:prstDash val="solid"/>
          </a:ln>
          <a:effectLst/>
        </p:spPr>
      </p:cxnSp>
      <p:cxnSp>
        <p:nvCxnSpPr>
          <p:cNvPr id="43" name="Straight Connector 42"/>
          <p:cNvCxnSpPr/>
          <p:nvPr/>
        </p:nvCxnSpPr>
        <p:spPr>
          <a:xfrm rot="5400000">
            <a:off x="4724797" y="4494609"/>
            <a:ext cx="151606" cy="1588"/>
          </a:xfrm>
          <a:prstGeom prst="line">
            <a:avLst/>
          </a:prstGeom>
          <a:noFill/>
          <a:ln w="25400" cap="flat" cmpd="sng" algn="ctr">
            <a:solidFill>
              <a:sysClr val="windowText" lastClr="000000"/>
            </a:solidFill>
            <a:prstDash val="solid"/>
          </a:ln>
          <a:effectLst/>
        </p:spPr>
      </p:cxnSp>
      <p:cxnSp>
        <p:nvCxnSpPr>
          <p:cNvPr id="44" name="Straight Connector 43"/>
          <p:cNvCxnSpPr/>
          <p:nvPr/>
        </p:nvCxnSpPr>
        <p:spPr>
          <a:xfrm rot="5400000">
            <a:off x="5564585" y="4494609"/>
            <a:ext cx="151606" cy="1588"/>
          </a:xfrm>
          <a:prstGeom prst="line">
            <a:avLst/>
          </a:prstGeom>
          <a:noFill/>
          <a:ln w="25400" cap="flat" cmpd="sng" algn="ctr">
            <a:solidFill>
              <a:sysClr val="windowText" lastClr="000000"/>
            </a:solidFill>
            <a:prstDash val="solid"/>
          </a:ln>
          <a:effectLst/>
        </p:spPr>
      </p:cxnSp>
      <p:cxnSp>
        <p:nvCxnSpPr>
          <p:cNvPr id="45" name="Straight Connector 44"/>
          <p:cNvCxnSpPr/>
          <p:nvPr/>
        </p:nvCxnSpPr>
        <p:spPr>
          <a:xfrm rot="5400000">
            <a:off x="6401197" y="4494609"/>
            <a:ext cx="151606" cy="1588"/>
          </a:xfrm>
          <a:prstGeom prst="line">
            <a:avLst/>
          </a:prstGeom>
          <a:noFill/>
          <a:ln w="25400" cap="flat" cmpd="sng" algn="ctr">
            <a:solidFill>
              <a:sysClr val="windowText" lastClr="000000"/>
            </a:solidFill>
            <a:prstDash val="solid"/>
          </a:ln>
          <a:effectLst/>
        </p:spPr>
      </p:cxnSp>
      <p:cxnSp>
        <p:nvCxnSpPr>
          <p:cNvPr id="46" name="Straight Connector 45"/>
          <p:cNvCxnSpPr/>
          <p:nvPr/>
        </p:nvCxnSpPr>
        <p:spPr>
          <a:xfrm rot="5400000">
            <a:off x="7238603" y="4494609"/>
            <a:ext cx="151606" cy="1588"/>
          </a:xfrm>
          <a:prstGeom prst="line">
            <a:avLst/>
          </a:prstGeom>
          <a:noFill/>
          <a:ln w="25400" cap="flat" cmpd="sng" algn="ctr">
            <a:solidFill>
              <a:sysClr val="windowText" lastClr="000000"/>
            </a:solidFill>
            <a:prstDash val="solid"/>
          </a:ln>
          <a:effectLst/>
        </p:spPr>
      </p:cxnSp>
      <p:cxnSp>
        <p:nvCxnSpPr>
          <p:cNvPr id="47" name="Straight Connector 46"/>
          <p:cNvCxnSpPr/>
          <p:nvPr/>
        </p:nvCxnSpPr>
        <p:spPr>
          <a:xfrm rot="5400000">
            <a:off x="8076803" y="4494609"/>
            <a:ext cx="151606" cy="1588"/>
          </a:xfrm>
          <a:prstGeom prst="line">
            <a:avLst/>
          </a:prstGeom>
          <a:noFill/>
          <a:ln w="25400" cap="flat" cmpd="sng" algn="ctr">
            <a:solidFill>
              <a:sysClr val="windowText" lastClr="000000"/>
            </a:solidFill>
            <a:prstDash val="solid"/>
          </a:ln>
          <a:effectLst/>
        </p:spPr>
      </p:cxnSp>
      <p:pic>
        <p:nvPicPr>
          <p:cNvPr id="49" name="Picture 48"/>
          <p:cNvPicPr>
            <a:picLocks noChangeAspect="1"/>
          </p:cNvPicPr>
          <p:nvPr/>
        </p:nvPicPr>
        <p:blipFill>
          <a:blip r:embed="rId2"/>
          <a:stretch>
            <a:fillRect/>
          </a:stretch>
        </p:blipFill>
        <p:spPr>
          <a:xfrm>
            <a:off x="5943600" y="5886450"/>
            <a:ext cx="190500" cy="342900"/>
          </a:xfrm>
          <a:prstGeom prst="rect">
            <a:avLst/>
          </a:prstGeom>
        </p:spPr>
      </p:pic>
    </p:spTree>
    <p:extLst>
      <p:ext uri="{BB962C8B-B14F-4D97-AF65-F5344CB8AC3E}">
        <p14:creationId xmlns:p14="http://schemas.microsoft.com/office/powerpoint/2010/main" val="337336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114403" y="4187068"/>
            <a:ext cx="532606" cy="229001"/>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0" name="Rectangle 29"/>
          <p:cNvSpPr/>
          <p:nvPr/>
        </p:nvSpPr>
        <p:spPr>
          <a:xfrm>
            <a:off x="4954588" y="4114800"/>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1" name="Rectangle 30"/>
          <p:cNvSpPr/>
          <p:nvPr/>
        </p:nvSpPr>
        <p:spPr>
          <a:xfrm>
            <a:off x="5789226" y="4047261"/>
            <a:ext cx="532606" cy="368808"/>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2" name="Rectangle 31"/>
          <p:cNvSpPr/>
          <p:nvPr/>
        </p:nvSpPr>
        <p:spPr>
          <a:xfrm>
            <a:off x="4114403" y="3807656"/>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3" name="Rectangle 32"/>
          <p:cNvSpPr/>
          <p:nvPr/>
        </p:nvSpPr>
        <p:spPr>
          <a:xfrm>
            <a:off x="4114403" y="2956603"/>
            <a:ext cx="532606" cy="790573"/>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4" name="Rectangle 33"/>
          <p:cNvSpPr/>
          <p:nvPr/>
        </p:nvSpPr>
        <p:spPr>
          <a:xfrm>
            <a:off x="4114403" y="2692734"/>
            <a:ext cx="532606" cy="189257"/>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5" name="Rectangle 34"/>
          <p:cNvSpPr/>
          <p:nvPr/>
        </p:nvSpPr>
        <p:spPr>
          <a:xfrm>
            <a:off x="4953000" y="3098985"/>
            <a:ext cx="532606" cy="956593"/>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6" name="Rectangle 35"/>
          <p:cNvSpPr/>
          <p:nvPr/>
        </p:nvSpPr>
        <p:spPr>
          <a:xfrm>
            <a:off x="4953000" y="2842164"/>
            <a:ext cx="532606" cy="189257"/>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7" name="Rectangle 36"/>
          <p:cNvSpPr/>
          <p:nvPr/>
        </p:nvSpPr>
        <p:spPr>
          <a:xfrm>
            <a:off x="5790406" y="3382356"/>
            <a:ext cx="532606" cy="593969"/>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8" name="Rectangle 37"/>
          <p:cNvSpPr/>
          <p:nvPr/>
        </p:nvSpPr>
        <p:spPr>
          <a:xfrm>
            <a:off x="4114403" y="2168511"/>
            <a:ext cx="532606" cy="446258"/>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9" name="Rectangle 38"/>
          <p:cNvSpPr/>
          <p:nvPr/>
        </p:nvSpPr>
        <p:spPr>
          <a:xfrm>
            <a:off x="6630988" y="4187068"/>
            <a:ext cx="532606" cy="229001"/>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40" name="Right Brace 39"/>
          <p:cNvSpPr/>
          <p:nvPr/>
        </p:nvSpPr>
        <p:spPr>
          <a:xfrm rot="5400000">
            <a:off x="5639990" y="3276997"/>
            <a:ext cx="762000" cy="4114006"/>
          </a:xfrm>
          <a:prstGeom prst="rightBrace">
            <a:avLst>
              <a:gd name="adj1" fmla="val 8333"/>
              <a:gd name="adj2" fmla="val 49400"/>
            </a:avLst>
          </a:prstGeom>
          <a:no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41" name="Straight Connector 40"/>
          <p:cNvCxnSpPr/>
          <p:nvPr/>
        </p:nvCxnSpPr>
        <p:spPr>
          <a:xfrm>
            <a:off x="3963988" y="4572000"/>
            <a:ext cx="4189412" cy="1588"/>
          </a:xfrm>
          <a:prstGeom prst="line">
            <a:avLst/>
          </a:prstGeom>
          <a:noFill/>
          <a:ln w="25400" cap="flat" cmpd="sng" algn="ctr">
            <a:solidFill>
              <a:sysClr val="windowText" lastClr="000000"/>
            </a:solidFill>
            <a:prstDash val="solid"/>
          </a:ln>
          <a:effectLst/>
        </p:spPr>
      </p:cxnSp>
      <p:cxnSp>
        <p:nvCxnSpPr>
          <p:cNvPr id="42" name="Straight Connector 41"/>
          <p:cNvCxnSpPr/>
          <p:nvPr/>
        </p:nvCxnSpPr>
        <p:spPr>
          <a:xfrm rot="5400000">
            <a:off x="3887391" y="4496197"/>
            <a:ext cx="151606" cy="1588"/>
          </a:xfrm>
          <a:prstGeom prst="line">
            <a:avLst/>
          </a:prstGeom>
          <a:noFill/>
          <a:ln w="25400" cap="flat" cmpd="sng" algn="ctr">
            <a:solidFill>
              <a:sysClr val="windowText" lastClr="000000"/>
            </a:solidFill>
            <a:prstDash val="solid"/>
          </a:ln>
          <a:effectLst/>
        </p:spPr>
      </p:cxnSp>
      <p:cxnSp>
        <p:nvCxnSpPr>
          <p:cNvPr id="43" name="Straight Connector 42"/>
          <p:cNvCxnSpPr/>
          <p:nvPr/>
        </p:nvCxnSpPr>
        <p:spPr>
          <a:xfrm rot="5400000">
            <a:off x="4724797" y="4494609"/>
            <a:ext cx="151606" cy="1588"/>
          </a:xfrm>
          <a:prstGeom prst="line">
            <a:avLst/>
          </a:prstGeom>
          <a:noFill/>
          <a:ln w="25400" cap="flat" cmpd="sng" algn="ctr">
            <a:solidFill>
              <a:sysClr val="windowText" lastClr="000000"/>
            </a:solidFill>
            <a:prstDash val="solid"/>
          </a:ln>
          <a:effectLst/>
        </p:spPr>
      </p:cxnSp>
      <p:cxnSp>
        <p:nvCxnSpPr>
          <p:cNvPr id="44" name="Straight Connector 43"/>
          <p:cNvCxnSpPr/>
          <p:nvPr/>
        </p:nvCxnSpPr>
        <p:spPr>
          <a:xfrm rot="5400000">
            <a:off x="5564585" y="4494609"/>
            <a:ext cx="151606" cy="1588"/>
          </a:xfrm>
          <a:prstGeom prst="line">
            <a:avLst/>
          </a:prstGeom>
          <a:noFill/>
          <a:ln w="25400" cap="flat" cmpd="sng" algn="ctr">
            <a:solidFill>
              <a:sysClr val="windowText" lastClr="000000"/>
            </a:solidFill>
            <a:prstDash val="solid"/>
          </a:ln>
          <a:effectLst/>
        </p:spPr>
      </p:cxnSp>
      <p:cxnSp>
        <p:nvCxnSpPr>
          <p:cNvPr id="45" name="Straight Connector 44"/>
          <p:cNvCxnSpPr/>
          <p:nvPr/>
        </p:nvCxnSpPr>
        <p:spPr>
          <a:xfrm rot="5400000">
            <a:off x="6401197" y="4494609"/>
            <a:ext cx="151606" cy="1588"/>
          </a:xfrm>
          <a:prstGeom prst="line">
            <a:avLst/>
          </a:prstGeom>
          <a:noFill/>
          <a:ln w="25400" cap="flat" cmpd="sng" algn="ctr">
            <a:solidFill>
              <a:sysClr val="windowText" lastClr="000000"/>
            </a:solidFill>
            <a:prstDash val="solid"/>
          </a:ln>
          <a:effectLst/>
        </p:spPr>
      </p:cxnSp>
      <p:cxnSp>
        <p:nvCxnSpPr>
          <p:cNvPr id="46" name="Straight Connector 45"/>
          <p:cNvCxnSpPr/>
          <p:nvPr/>
        </p:nvCxnSpPr>
        <p:spPr>
          <a:xfrm rot="5400000">
            <a:off x="7238603" y="4494609"/>
            <a:ext cx="151606" cy="1588"/>
          </a:xfrm>
          <a:prstGeom prst="line">
            <a:avLst/>
          </a:prstGeom>
          <a:noFill/>
          <a:ln w="25400" cap="flat" cmpd="sng" algn="ctr">
            <a:solidFill>
              <a:sysClr val="windowText" lastClr="000000"/>
            </a:solidFill>
            <a:prstDash val="solid"/>
          </a:ln>
          <a:effectLst/>
        </p:spPr>
      </p:cxnSp>
      <p:cxnSp>
        <p:nvCxnSpPr>
          <p:cNvPr id="47" name="Straight Connector 46"/>
          <p:cNvCxnSpPr/>
          <p:nvPr/>
        </p:nvCxnSpPr>
        <p:spPr>
          <a:xfrm rot="5400000">
            <a:off x="8076803" y="4494609"/>
            <a:ext cx="151606" cy="1588"/>
          </a:xfrm>
          <a:prstGeom prst="line">
            <a:avLst/>
          </a:prstGeom>
          <a:noFill/>
          <a:ln w="25400" cap="flat" cmpd="sng" algn="ctr">
            <a:solidFill>
              <a:sysClr val="windowText" lastClr="000000"/>
            </a:solidFill>
            <a:prstDash val="solid"/>
          </a:ln>
          <a:effectLst/>
        </p:spPr>
      </p:cxnSp>
      <p:pic>
        <p:nvPicPr>
          <p:cNvPr id="49" name="Picture 48"/>
          <p:cNvPicPr>
            <a:picLocks noChangeAspect="1"/>
          </p:cNvPicPr>
          <p:nvPr/>
        </p:nvPicPr>
        <p:blipFill>
          <a:blip r:embed="rId2"/>
          <a:stretch>
            <a:fillRect/>
          </a:stretch>
        </p:blipFill>
        <p:spPr>
          <a:xfrm>
            <a:off x="5943600" y="5886450"/>
            <a:ext cx="190500" cy="342900"/>
          </a:xfrm>
          <a:prstGeom prst="rect">
            <a:avLst/>
          </a:prstGeom>
        </p:spPr>
      </p:pic>
      <p:sp>
        <p:nvSpPr>
          <p:cNvPr id="25" name="Rectangle 24">
            <a:extLst>
              <a:ext uri="{FF2B5EF4-FFF2-40B4-BE49-F238E27FC236}">
                <a16:creationId xmlns:a16="http://schemas.microsoft.com/office/drawing/2014/main" id="{6CEE955F-C34B-B44C-B059-860093FDC9E0}"/>
              </a:ext>
            </a:extLst>
          </p:cNvPr>
          <p:cNvSpPr/>
          <p:nvPr/>
        </p:nvSpPr>
        <p:spPr>
          <a:xfrm>
            <a:off x="1828403" y="953665"/>
            <a:ext cx="532606" cy="446258"/>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26" name="Curved Connector 25">
            <a:extLst>
              <a:ext uri="{FF2B5EF4-FFF2-40B4-BE49-F238E27FC236}">
                <a16:creationId xmlns:a16="http://schemas.microsoft.com/office/drawing/2014/main" id="{5BA6F72C-DBAE-9C49-BDF7-9926ACF6FABB}"/>
              </a:ext>
            </a:extLst>
          </p:cNvPr>
          <p:cNvCxnSpPr>
            <a:cxnSpLocks/>
          </p:cNvCxnSpPr>
          <p:nvPr/>
        </p:nvCxnSpPr>
        <p:spPr>
          <a:xfrm>
            <a:off x="2690435" y="1188254"/>
            <a:ext cx="1612409" cy="78648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575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114403" y="4187068"/>
            <a:ext cx="532606" cy="229001"/>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0" name="Rectangle 29"/>
          <p:cNvSpPr/>
          <p:nvPr/>
        </p:nvSpPr>
        <p:spPr>
          <a:xfrm>
            <a:off x="4954588" y="4114800"/>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1" name="Rectangle 30"/>
          <p:cNvSpPr/>
          <p:nvPr/>
        </p:nvSpPr>
        <p:spPr>
          <a:xfrm>
            <a:off x="5789226" y="4047261"/>
            <a:ext cx="532606" cy="368808"/>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2" name="Rectangle 31"/>
          <p:cNvSpPr/>
          <p:nvPr/>
        </p:nvSpPr>
        <p:spPr>
          <a:xfrm>
            <a:off x="4114403" y="3807656"/>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3" name="Rectangle 32"/>
          <p:cNvSpPr/>
          <p:nvPr/>
        </p:nvSpPr>
        <p:spPr>
          <a:xfrm>
            <a:off x="4114403" y="2956603"/>
            <a:ext cx="532606" cy="790573"/>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4" name="Rectangle 33"/>
          <p:cNvSpPr/>
          <p:nvPr/>
        </p:nvSpPr>
        <p:spPr>
          <a:xfrm>
            <a:off x="4114403" y="2692734"/>
            <a:ext cx="532606" cy="189257"/>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5" name="Rectangle 34"/>
          <p:cNvSpPr/>
          <p:nvPr/>
        </p:nvSpPr>
        <p:spPr>
          <a:xfrm>
            <a:off x="4953000" y="3098985"/>
            <a:ext cx="532606" cy="956593"/>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6" name="Rectangle 35"/>
          <p:cNvSpPr/>
          <p:nvPr/>
        </p:nvSpPr>
        <p:spPr>
          <a:xfrm>
            <a:off x="4953000" y="2842164"/>
            <a:ext cx="532606" cy="189257"/>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7" name="Rectangle 36"/>
          <p:cNvSpPr/>
          <p:nvPr/>
        </p:nvSpPr>
        <p:spPr>
          <a:xfrm>
            <a:off x="5790406" y="3382356"/>
            <a:ext cx="532606" cy="593969"/>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8" name="Rectangle 37"/>
          <p:cNvSpPr/>
          <p:nvPr/>
        </p:nvSpPr>
        <p:spPr>
          <a:xfrm>
            <a:off x="4114403" y="2168511"/>
            <a:ext cx="532606" cy="446258"/>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9" name="Rectangle 38"/>
          <p:cNvSpPr/>
          <p:nvPr/>
        </p:nvSpPr>
        <p:spPr>
          <a:xfrm>
            <a:off x="6630988" y="4187068"/>
            <a:ext cx="532606" cy="229001"/>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40" name="Right Brace 39"/>
          <p:cNvSpPr/>
          <p:nvPr/>
        </p:nvSpPr>
        <p:spPr>
          <a:xfrm rot="5400000">
            <a:off x="5639990" y="3276997"/>
            <a:ext cx="762000" cy="4114006"/>
          </a:xfrm>
          <a:prstGeom prst="rightBrace">
            <a:avLst>
              <a:gd name="adj1" fmla="val 8333"/>
              <a:gd name="adj2" fmla="val 49400"/>
            </a:avLst>
          </a:prstGeom>
          <a:no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41" name="Straight Connector 40"/>
          <p:cNvCxnSpPr/>
          <p:nvPr/>
        </p:nvCxnSpPr>
        <p:spPr>
          <a:xfrm>
            <a:off x="3963988" y="4572000"/>
            <a:ext cx="4189412" cy="1588"/>
          </a:xfrm>
          <a:prstGeom prst="line">
            <a:avLst/>
          </a:prstGeom>
          <a:noFill/>
          <a:ln w="25400" cap="flat" cmpd="sng" algn="ctr">
            <a:solidFill>
              <a:sysClr val="windowText" lastClr="000000"/>
            </a:solidFill>
            <a:prstDash val="solid"/>
          </a:ln>
          <a:effectLst/>
        </p:spPr>
      </p:cxnSp>
      <p:cxnSp>
        <p:nvCxnSpPr>
          <p:cNvPr id="42" name="Straight Connector 41"/>
          <p:cNvCxnSpPr/>
          <p:nvPr/>
        </p:nvCxnSpPr>
        <p:spPr>
          <a:xfrm rot="5400000">
            <a:off x="3887391" y="4496197"/>
            <a:ext cx="151606" cy="1588"/>
          </a:xfrm>
          <a:prstGeom prst="line">
            <a:avLst/>
          </a:prstGeom>
          <a:noFill/>
          <a:ln w="25400" cap="flat" cmpd="sng" algn="ctr">
            <a:solidFill>
              <a:sysClr val="windowText" lastClr="000000"/>
            </a:solidFill>
            <a:prstDash val="solid"/>
          </a:ln>
          <a:effectLst/>
        </p:spPr>
      </p:cxnSp>
      <p:cxnSp>
        <p:nvCxnSpPr>
          <p:cNvPr id="43" name="Straight Connector 42"/>
          <p:cNvCxnSpPr/>
          <p:nvPr/>
        </p:nvCxnSpPr>
        <p:spPr>
          <a:xfrm rot="5400000">
            <a:off x="4724797" y="4494609"/>
            <a:ext cx="151606" cy="1588"/>
          </a:xfrm>
          <a:prstGeom prst="line">
            <a:avLst/>
          </a:prstGeom>
          <a:noFill/>
          <a:ln w="25400" cap="flat" cmpd="sng" algn="ctr">
            <a:solidFill>
              <a:sysClr val="windowText" lastClr="000000"/>
            </a:solidFill>
            <a:prstDash val="solid"/>
          </a:ln>
          <a:effectLst/>
        </p:spPr>
      </p:cxnSp>
      <p:cxnSp>
        <p:nvCxnSpPr>
          <p:cNvPr id="44" name="Straight Connector 43"/>
          <p:cNvCxnSpPr/>
          <p:nvPr/>
        </p:nvCxnSpPr>
        <p:spPr>
          <a:xfrm rot="5400000">
            <a:off x="5564585" y="4494609"/>
            <a:ext cx="151606" cy="1588"/>
          </a:xfrm>
          <a:prstGeom prst="line">
            <a:avLst/>
          </a:prstGeom>
          <a:noFill/>
          <a:ln w="25400" cap="flat" cmpd="sng" algn="ctr">
            <a:solidFill>
              <a:sysClr val="windowText" lastClr="000000"/>
            </a:solidFill>
            <a:prstDash val="solid"/>
          </a:ln>
          <a:effectLst/>
        </p:spPr>
      </p:cxnSp>
      <p:cxnSp>
        <p:nvCxnSpPr>
          <p:cNvPr id="45" name="Straight Connector 44"/>
          <p:cNvCxnSpPr/>
          <p:nvPr/>
        </p:nvCxnSpPr>
        <p:spPr>
          <a:xfrm rot="5400000">
            <a:off x="6401197" y="4494609"/>
            <a:ext cx="151606" cy="1588"/>
          </a:xfrm>
          <a:prstGeom prst="line">
            <a:avLst/>
          </a:prstGeom>
          <a:noFill/>
          <a:ln w="25400" cap="flat" cmpd="sng" algn="ctr">
            <a:solidFill>
              <a:sysClr val="windowText" lastClr="000000"/>
            </a:solidFill>
            <a:prstDash val="solid"/>
          </a:ln>
          <a:effectLst/>
        </p:spPr>
      </p:cxnSp>
      <p:cxnSp>
        <p:nvCxnSpPr>
          <p:cNvPr id="46" name="Straight Connector 45"/>
          <p:cNvCxnSpPr/>
          <p:nvPr/>
        </p:nvCxnSpPr>
        <p:spPr>
          <a:xfrm rot="5400000">
            <a:off x="7238603" y="4494609"/>
            <a:ext cx="151606" cy="1588"/>
          </a:xfrm>
          <a:prstGeom prst="line">
            <a:avLst/>
          </a:prstGeom>
          <a:noFill/>
          <a:ln w="25400" cap="flat" cmpd="sng" algn="ctr">
            <a:solidFill>
              <a:sysClr val="windowText" lastClr="000000"/>
            </a:solidFill>
            <a:prstDash val="solid"/>
          </a:ln>
          <a:effectLst/>
        </p:spPr>
      </p:cxnSp>
      <p:cxnSp>
        <p:nvCxnSpPr>
          <p:cNvPr id="47" name="Straight Connector 46"/>
          <p:cNvCxnSpPr/>
          <p:nvPr/>
        </p:nvCxnSpPr>
        <p:spPr>
          <a:xfrm rot="5400000">
            <a:off x="8076803" y="4494609"/>
            <a:ext cx="151606" cy="1588"/>
          </a:xfrm>
          <a:prstGeom prst="line">
            <a:avLst/>
          </a:prstGeom>
          <a:noFill/>
          <a:ln w="25400" cap="flat" cmpd="sng" algn="ctr">
            <a:solidFill>
              <a:sysClr val="windowText" lastClr="000000"/>
            </a:solidFill>
            <a:prstDash val="solid"/>
          </a:ln>
          <a:effectLst/>
        </p:spPr>
      </p:cxnSp>
      <p:sp>
        <p:nvSpPr>
          <p:cNvPr id="48" name="Rectangle 47"/>
          <p:cNvSpPr/>
          <p:nvPr/>
        </p:nvSpPr>
        <p:spPr>
          <a:xfrm>
            <a:off x="7462858" y="4286804"/>
            <a:ext cx="532606" cy="129265"/>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pic>
        <p:nvPicPr>
          <p:cNvPr id="49" name="Picture 48"/>
          <p:cNvPicPr>
            <a:picLocks noChangeAspect="1"/>
          </p:cNvPicPr>
          <p:nvPr/>
        </p:nvPicPr>
        <p:blipFill>
          <a:blip r:embed="rId2"/>
          <a:stretch>
            <a:fillRect/>
          </a:stretch>
        </p:blipFill>
        <p:spPr>
          <a:xfrm>
            <a:off x="5943600" y="5886450"/>
            <a:ext cx="190500" cy="342900"/>
          </a:xfrm>
          <a:prstGeom prst="rect">
            <a:avLst/>
          </a:prstGeom>
        </p:spPr>
      </p:pic>
      <p:sp>
        <p:nvSpPr>
          <p:cNvPr id="25" name="Rectangle 24">
            <a:extLst>
              <a:ext uri="{FF2B5EF4-FFF2-40B4-BE49-F238E27FC236}">
                <a16:creationId xmlns:a16="http://schemas.microsoft.com/office/drawing/2014/main" id="{3194FF0E-08EC-9446-B583-B2335D6A20FA}"/>
              </a:ext>
            </a:extLst>
          </p:cNvPr>
          <p:cNvSpPr/>
          <p:nvPr/>
        </p:nvSpPr>
        <p:spPr>
          <a:xfrm>
            <a:off x="1828403" y="1112161"/>
            <a:ext cx="532606" cy="129265"/>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26" name="Curved Connector 25">
            <a:extLst>
              <a:ext uri="{FF2B5EF4-FFF2-40B4-BE49-F238E27FC236}">
                <a16:creationId xmlns:a16="http://schemas.microsoft.com/office/drawing/2014/main" id="{C3194D1E-E685-D94C-A238-8BF5AC7C327C}"/>
              </a:ext>
            </a:extLst>
          </p:cNvPr>
          <p:cNvCxnSpPr>
            <a:cxnSpLocks/>
          </p:cNvCxnSpPr>
          <p:nvPr/>
        </p:nvCxnSpPr>
        <p:spPr>
          <a:xfrm>
            <a:off x="2673313" y="1194140"/>
            <a:ext cx="5060432" cy="298668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40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114403" y="4187068"/>
            <a:ext cx="532606" cy="229001"/>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0" name="Rectangle 29"/>
          <p:cNvSpPr/>
          <p:nvPr/>
        </p:nvSpPr>
        <p:spPr>
          <a:xfrm>
            <a:off x="4954588" y="4114800"/>
            <a:ext cx="532606" cy="304800"/>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1" name="Rectangle 30"/>
          <p:cNvSpPr/>
          <p:nvPr/>
        </p:nvSpPr>
        <p:spPr>
          <a:xfrm>
            <a:off x="5789226" y="4047261"/>
            <a:ext cx="532606" cy="368808"/>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2" name="Rectangle 31"/>
          <p:cNvSpPr/>
          <p:nvPr/>
        </p:nvSpPr>
        <p:spPr>
          <a:xfrm>
            <a:off x="4114403" y="3807656"/>
            <a:ext cx="532606" cy="304800"/>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3" name="Rectangle 32"/>
          <p:cNvSpPr/>
          <p:nvPr/>
        </p:nvSpPr>
        <p:spPr>
          <a:xfrm>
            <a:off x="4114403" y="2956603"/>
            <a:ext cx="532606" cy="790573"/>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4" name="Rectangle 33"/>
          <p:cNvSpPr/>
          <p:nvPr/>
        </p:nvSpPr>
        <p:spPr>
          <a:xfrm>
            <a:off x="4114403" y="2692734"/>
            <a:ext cx="532606" cy="189257"/>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5" name="Rectangle 34"/>
          <p:cNvSpPr/>
          <p:nvPr/>
        </p:nvSpPr>
        <p:spPr>
          <a:xfrm>
            <a:off x="4953000" y="3098985"/>
            <a:ext cx="532606" cy="956593"/>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6" name="Rectangle 35"/>
          <p:cNvSpPr/>
          <p:nvPr/>
        </p:nvSpPr>
        <p:spPr>
          <a:xfrm>
            <a:off x="4953000" y="2842164"/>
            <a:ext cx="532606" cy="189257"/>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7" name="Rectangle 36"/>
          <p:cNvSpPr/>
          <p:nvPr/>
        </p:nvSpPr>
        <p:spPr>
          <a:xfrm>
            <a:off x="5790406" y="3382356"/>
            <a:ext cx="532606" cy="593969"/>
          </a:xfrm>
          <a:prstGeom prst="rect">
            <a:avLst/>
          </a:prstGeom>
          <a:solidFill>
            <a:srgbClr val="8064A2">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8" name="Rectangle 37"/>
          <p:cNvSpPr/>
          <p:nvPr/>
        </p:nvSpPr>
        <p:spPr>
          <a:xfrm>
            <a:off x="4114403" y="2168511"/>
            <a:ext cx="532606" cy="446258"/>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9" name="Rectangle 38"/>
          <p:cNvSpPr/>
          <p:nvPr/>
        </p:nvSpPr>
        <p:spPr>
          <a:xfrm>
            <a:off x="6630988" y="4187068"/>
            <a:ext cx="532606" cy="229001"/>
          </a:xfrm>
          <a:prstGeom prst="rect">
            <a:avLst/>
          </a:prstGeom>
          <a:solidFill>
            <a:srgbClr val="EEECE1">
              <a:lumMod val="2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40" name="Right Brace 39"/>
          <p:cNvSpPr/>
          <p:nvPr/>
        </p:nvSpPr>
        <p:spPr>
          <a:xfrm rot="5400000">
            <a:off x="5639990" y="3276997"/>
            <a:ext cx="762000" cy="4114006"/>
          </a:xfrm>
          <a:prstGeom prst="rightBrace">
            <a:avLst>
              <a:gd name="adj1" fmla="val 8333"/>
              <a:gd name="adj2" fmla="val 49400"/>
            </a:avLst>
          </a:prstGeom>
          <a:no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41" name="Straight Connector 40"/>
          <p:cNvCxnSpPr/>
          <p:nvPr/>
        </p:nvCxnSpPr>
        <p:spPr>
          <a:xfrm>
            <a:off x="3963988" y="4572000"/>
            <a:ext cx="4189412" cy="1588"/>
          </a:xfrm>
          <a:prstGeom prst="line">
            <a:avLst/>
          </a:prstGeom>
          <a:noFill/>
          <a:ln w="25400" cap="flat" cmpd="sng" algn="ctr">
            <a:solidFill>
              <a:sysClr val="windowText" lastClr="000000"/>
            </a:solidFill>
            <a:prstDash val="solid"/>
          </a:ln>
          <a:effectLst/>
        </p:spPr>
      </p:cxnSp>
      <p:cxnSp>
        <p:nvCxnSpPr>
          <p:cNvPr id="42" name="Straight Connector 41"/>
          <p:cNvCxnSpPr/>
          <p:nvPr/>
        </p:nvCxnSpPr>
        <p:spPr>
          <a:xfrm rot="5400000">
            <a:off x="3887391" y="4496197"/>
            <a:ext cx="151606" cy="1588"/>
          </a:xfrm>
          <a:prstGeom prst="line">
            <a:avLst/>
          </a:prstGeom>
          <a:noFill/>
          <a:ln w="25400" cap="flat" cmpd="sng" algn="ctr">
            <a:solidFill>
              <a:sysClr val="windowText" lastClr="000000"/>
            </a:solidFill>
            <a:prstDash val="solid"/>
          </a:ln>
          <a:effectLst/>
        </p:spPr>
      </p:cxnSp>
      <p:cxnSp>
        <p:nvCxnSpPr>
          <p:cNvPr id="43" name="Straight Connector 42"/>
          <p:cNvCxnSpPr/>
          <p:nvPr/>
        </p:nvCxnSpPr>
        <p:spPr>
          <a:xfrm rot="5400000">
            <a:off x="4724797" y="4494609"/>
            <a:ext cx="151606" cy="1588"/>
          </a:xfrm>
          <a:prstGeom prst="line">
            <a:avLst/>
          </a:prstGeom>
          <a:noFill/>
          <a:ln w="25400" cap="flat" cmpd="sng" algn="ctr">
            <a:solidFill>
              <a:sysClr val="windowText" lastClr="000000"/>
            </a:solidFill>
            <a:prstDash val="solid"/>
          </a:ln>
          <a:effectLst/>
        </p:spPr>
      </p:cxnSp>
      <p:cxnSp>
        <p:nvCxnSpPr>
          <p:cNvPr id="44" name="Straight Connector 43"/>
          <p:cNvCxnSpPr/>
          <p:nvPr/>
        </p:nvCxnSpPr>
        <p:spPr>
          <a:xfrm rot="5400000">
            <a:off x="5564585" y="4494609"/>
            <a:ext cx="151606" cy="1588"/>
          </a:xfrm>
          <a:prstGeom prst="line">
            <a:avLst/>
          </a:prstGeom>
          <a:noFill/>
          <a:ln w="25400" cap="flat" cmpd="sng" algn="ctr">
            <a:solidFill>
              <a:sysClr val="windowText" lastClr="000000"/>
            </a:solidFill>
            <a:prstDash val="solid"/>
          </a:ln>
          <a:effectLst/>
        </p:spPr>
      </p:cxnSp>
      <p:cxnSp>
        <p:nvCxnSpPr>
          <p:cNvPr id="45" name="Straight Connector 44"/>
          <p:cNvCxnSpPr/>
          <p:nvPr/>
        </p:nvCxnSpPr>
        <p:spPr>
          <a:xfrm rot="5400000">
            <a:off x="6401197" y="4494609"/>
            <a:ext cx="151606" cy="1588"/>
          </a:xfrm>
          <a:prstGeom prst="line">
            <a:avLst/>
          </a:prstGeom>
          <a:noFill/>
          <a:ln w="25400" cap="flat" cmpd="sng" algn="ctr">
            <a:solidFill>
              <a:sysClr val="windowText" lastClr="000000"/>
            </a:solidFill>
            <a:prstDash val="solid"/>
          </a:ln>
          <a:effectLst/>
        </p:spPr>
      </p:cxnSp>
      <p:cxnSp>
        <p:nvCxnSpPr>
          <p:cNvPr id="46" name="Straight Connector 45"/>
          <p:cNvCxnSpPr/>
          <p:nvPr/>
        </p:nvCxnSpPr>
        <p:spPr>
          <a:xfrm rot="5400000">
            <a:off x="7238603" y="4494609"/>
            <a:ext cx="151606" cy="1588"/>
          </a:xfrm>
          <a:prstGeom prst="line">
            <a:avLst/>
          </a:prstGeom>
          <a:noFill/>
          <a:ln w="25400" cap="flat" cmpd="sng" algn="ctr">
            <a:solidFill>
              <a:sysClr val="windowText" lastClr="000000"/>
            </a:solidFill>
            <a:prstDash val="solid"/>
          </a:ln>
          <a:effectLst/>
        </p:spPr>
      </p:cxnSp>
      <p:cxnSp>
        <p:nvCxnSpPr>
          <p:cNvPr id="47" name="Straight Connector 46"/>
          <p:cNvCxnSpPr/>
          <p:nvPr/>
        </p:nvCxnSpPr>
        <p:spPr>
          <a:xfrm rot="5400000">
            <a:off x="8076803" y="4494609"/>
            <a:ext cx="151606" cy="1588"/>
          </a:xfrm>
          <a:prstGeom prst="line">
            <a:avLst/>
          </a:prstGeom>
          <a:noFill/>
          <a:ln w="25400" cap="flat" cmpd="sng" algn="ctr">
            <a:solidFill>
              <a:sysClr val="windowText" lastClr="000000"/>
            </a:solidFill>
            <a:prstDash val="solid"/>
          </a:ln>
          <a:effectLst/>
        </p:spPr>
      </p:cxnSp>
      <p:sp>
        <p:nvSpPr>
          <p:cNvPr id="48" name="Rectangle 47"/>
          <p:cNvSpPr/>
          <p:nvPr/>
        </p:nvSpPr>
        <p:spPr>
          <a:xfrm>
            <a:off x="7462858" y="4286804"/>
            <a:ext cx="532606" cy="129265"/>
          </a:xfrm>
          <a:prstGeom prst="rect">
            <a:avLst/>
          </a:prstGeom>
          <a:solidFill>
            <a:srgbClr val="F79646">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pic>
        <p:nvPicPr>
          <p:cNvPr id="49" name="Picture 48"/>
          <p:cNvPicPr>
            <a:picLocks noChangeAspect="1"/>
          </p:cNvPicPr>
          <p:nvPr/>
        </p:nvPicPr>
        <p:blipFill>
          <a:blip r:embed="rId2"/>
          <a:stretch>
            <a:fillRect/>
          </a:stretch>
        </p:blipFill>
        <p:spPr>
          <a:xfrm>
            <a:off x="5943600" y="5886450"/>
            <a:ext cx="190500" cy="342900"/>
          </a:xfrm>
          <a:prstGeom prst="rect">
            <a:avLst/>
          </a:prstGeom>
        </p:spPr>
      </p:pic>
      <p:cxnSp>
        <p:nvCxnSpPr>
          <p:cNvPr id="3" name="Straight Connector 2">
            <a:extLst>
              <a:ext uri="{FF2B5EF4-FFF2-40B4-BE49-F238E27FC236}">
                <a16:creationId xmlns:a16="http://schemas.microsoft.com/office/drawing/2014/main" id="{77673B69-45BB-8D41-BA66-34A653A16158}"/>
              </a:ext>
            </a:extLst>
          </p:cNvPr>
          <p:cNvCxnSpPr/>
          <p:nvPr/>
        </p:nvCxnSpPr>
        <p:spPr>
          <a:xfrm>
            <a:off x="2612571" y="3382356"/>
            <a:ext cx="6936378"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DCF070F-7678-1447-97F8-FCE7A37CAB39}"/>
              </a:ext>
            </a:extLst>
          </p:cNvPr>
          <p:cNvPicPr>
            <a:picLocks noChangeAspect="1"/>
          </p:cNvPicPr>
          <p:nvPr/>
        </p:nvPicPr>
        <p:blipFill>
          <a:blip r:embed="rId3"/>
          <a:stretch>
            <a:fillRect/>
          </a:stretch>
        </p:blipFill>
        <p:spPr>
          <a:xfrm rot="16200000">
            <a:off x="2162956" y="2851374"/>
            <a:ext cx="899229" cy="1001029"/>
          </a:xfrm>
          <a:prstGeom prst="rect">
            <a:avLst/>
          </a:prstGeom>
        </p:spPr>
      </p:pic>
    </p:spTree>
    <p:extLst>
      <p:ext uri="{BB962C8B-B14F-4D97-AF65-F5344CB8AC3E}">
        <p14:creationId xmlns:p14="http://schemas.microsoft.com/office/powerpoint/2010/main" val="41831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a:xfrm>
            <a:off x="0" y="-8286"/>
            <a:ext cx="12192000" cy="1083309"/>
          </a:xfrm>
        </p:spPr>
        <p:txBody>
          <a:bodyPr>
            <a:normAutofit/>
          </a:bodyPr>
          <a:lstStyle/>
          <a:p>
            <a:r>
              <a:rPr lang="en-US" dirty="0"/>
              <a:t>Distributed compute (map/reduce, MPI, …) </a:t>
            </a:r>
          </a:p>
        </p:txBody>
      </p:sp>
      <p:grpSp>
        <p:nvGrpSpPr>
          <p:cNvPr id="2" name="Group 1">
            <a:extLst>
              <a:ext uri="{FF2B5EF4-FFF2-40B4-BE49-F238E27FC236}">
                <a16:creationId xmlns:a16="http://schemas.microsoft.com/office/drawing/2014/main" id="{52AA55F3-4888-FD4D-AE55-85767D9751CF}"/>
              </a:ext>
            </a:extLst>
          </p:cNvPr>
          <p:cNvGrpSpPr/>
          <p:nvPr/>
        </p:nvGrpSpPr>
        <p:grpSpPr>
          <a:xfrm>
            <a:off x="3045118" y="1226203"/>
            <a:ext cx="6202558" cy="5163966"/>
            <a:chOff x="3045118" y="1003183"/>
            <a:chExt cx="6202558" cy="5163966"/>
          </a:xfrm>
        </p:grpSpPr>
        <p:sp>
          <p:nvSpPr>
            <p:cNvPr id="6" name="Can 5"/>
            <p:cNvSpPr/>
            <p:nvPr/>
          </p:nvSpPr>
          <p:spPr>
            <a:xfrm>
              <a:off x="3045118" y="3459215"/>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7" name="Can 6"/>
            <p:cNvSpPr/>
            <p:nvPr/>
          </p:nvSpPr>
          <p:spPr>
            <a:xfrm>
              <a:off x="4210659" y="3459215"/>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8" name="Can 7"/>
            <p:cNvSpPr/>
            <p:nvPr/>
          </p:nvSpPr>
          <p:spPr>
            <a:xfrm>
              <a:off x="5344213" y="3459215"/>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9" name="Can 8"/>
            <p:cNvSpPr/>
            <p:nvPr/>
          </p:nvSpPr>
          <p:spPr>
            <a:xfrm>
              <a:off x="6508754" y="3459215"/>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10" name="Rectangle 9"/>
            <p:cNvSpPr/>
            <p:nvPr/>
          </p:nvSpPr>
          <p:spPr>
            <a:xfrm>
              <a:off x="4210660" y="5537397"/>
              <a:ext cx="2109169" cy="62975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Computation</a:t>
              </a:r>
            </a:p>
          </p:txBody>
        </p:sp>
        <p:sp>
          <p:nvSpPr>
            <p:cNvPr id="11" name="Can 10"/>
            <p:cNvSpPr/>
            <p:nvPr/>
          </p:nvSpPr>
          <p:spPr>
            <a:xfrm>
              <a:off x="8272060" y="5537396"/>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Result</a:t>
              </a:r>
            </a:p>
          </p:txBody>
        </p:sp>
        <p:cxnSp>
          <p:nvCxnSpPr>
            <p:cNvPr id="12" name="Curved Connector 11"/>
            <p:cNvCxnSpPr>
              <a:stCxn id="22" idx="3"/>
              <a:endCxn id="10" idx="0"/>
            </p:cNvCxnSpPr>
            <p:nvPr/>
          </p:nvCxnSpPr>
          <p:spPr>
            <a:xfrm rot="16200000" flipH="1">
              <a:off x="4666980" y="4939133"/>
              <a:ext cx="629752" cy="566777"/>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urved Connector 12"/>
            <p:cNvCxnSpPr>
              <a:stCxn id="23" idx="3"/>
              <a:endCxn id="10" idx="0"/>
            </p:cNvCxnSpPr>
            <p:nvPr/>
          </p:nvCxnSpPr>
          <p:spPr>
            <a:xfrm rot="5400000">
              <a:off x="5233757" y="4939133"/>
              <a:ext cx="629752" cy="566777"/>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Curved Connector 13"/>
            <p:cNvCxnSpPr>
              <a:stCxn id="24" idx="3"/>
              <a:endCxn id="10" idx="0"/>
            </p:cNvCxnSpPr>
            <p:nvPr/>
          </p:nvCxnSpPr>
          <p:spPr>
            <a:xfrm rot="5400000">
              <a:off x="5816028" y="4356862"/>
              <a:ext cx="629752" cy="173131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10" idx="3"/>
              <a:endCxn id="11" idx="2"/>
            </p:cNvCxnSpPr>
            <p:nvPr/>
          </p:nvCxnSpPr>
          <p:spPr>
            <a:xfrm flipV="1">
              <a:off x="6319830" y="5847275"/>
              <a:ext cx="1952231" cy="499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Cloud 15"/>
            <p:cNvSpPr/>
            <p:nvPr/>
          </p:nvSpPr>
          <p:spPr>
            <a:xfrm>
              <a:off x="3454457" y="1003183"/>
              <a:ext cx="3463636" cy="1826281"/>
            </a:xfrm>
            <a:prstGeom prst="cloud">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The World</a:t>
              </a:r>
            </a:p>
          </p:txBody>
        </p:sp>
        <p:cxnSp>
          <p:nvCxnSpPr>
            <p:cNvPr id="17" name="Curved Connector 16"/>
            <p:cNvCxnSpPr>
              <a:endCxn id="6" idx="1"/>
            </p:cNvCxnSpPr>
            <p:nvPr/>
          </p:nvCxnSpPr>
          <p:spPr>
            <a:xfrm rot="5400000">
              <a:off x="3273857" y="2522413"/>
              <a:ext cx="1195874" cy="677733"/>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8" idx="1"/>
            </p:cNvCxnSpPr>
            <p:nvPr/>
          </p:nvCxnSpPr>
          <p:spPr>
            <a:xfrm rot="16200000" flipH="1">
              <a:off x="5068649" y="2695844"/>
              <a:ext cx="1195874" cy="330869"/>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Curved Connector 19"/>
            <p:cNvCxnSpPr>
              <a:endCxn id="9" idx="1"/>
            </p:cNvCxnSpPr>
            <p:nvPr/>
          </p:nvCxnSpPr>
          <p:spPr>
            <a:xfrm rot="16200000" flipH="1">
              <a:off x="5902820" y="2365472"/>
              <a:ext cx="1195876" cy="991610"/>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Can 20"/>
            <p:cNvSpPr/>
            <p:nvPr/>
          </p:nvSpPr>
          <p:spPr>
            <a:xfrm>
              <a:off x="3045118" y="4287889"/>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22" name="Can 21"/>
            <p:cNvSpPr/>
            <p:nvPr/>
          </p:nvSpPr>
          <p:spPr>
            <a:xfrm>
              <a:off x="4210659" y="4287889"/>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23" name="Can 22"/>
            <p:cNvSpPr/>
            <p:nvPr/>
          </p:nvSpPr>
          <p:spPr>
            <a:xfrm>
              <a:off x="5344213" y="4287889"/>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24" name="Can 23"/>
            <p:cNvSpPr/>
            <p:nvPr/>
          </p:nvSpPr>
          <p:spPr>
            <a:xfrm>
              <a:off x="6508754" y="4287889"/>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cxnSp>
          <p:nvCxnSpPr>
            <p:cNvPr id="25" name="Curved Connector 24"/>
            <p:cNvCxnSpPr/>
            <p:nvPr/>
          </p:nvCxnSpPr>
          <p:spPr>
            <a:xfrm rot="16200000" flipH="1">
              <a:off x="4084209" y="4356361"/>
              <a:ext cx="629752" cy="173231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6" idx="3"/>
              <a:endCxn id="21" idx="1"/>
            </p:cNvCxnSpPr>
            <p:nvPr/>
          </p:nvCxnSpPr>
          <p:spPr>
            <a:xfrm rot="5400000">
              <a:off x="3428469" y="4183430"/>
              <a:ext cx="208917"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6" idx="3"/>
              <a:endCxn id="22" idx="1"/>
            </p:cNvCxnSpPr>
            <p:nvPr/>
          </p:nvCxnSpPr>
          <p:spPr>
            <a:xfrm rot="16200000" flipH="1">
              <a:off x="4011239" y="3600660"/>
              <a:ext cx="208917" cy="116554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6" idx="3"/>
              <a:endCxn id="23" idx="1"/>
            </p:cNvCxnSpPr>
            <p:nvPr/>
          </p:nvCxnSpPr>
          <p:spPr>
            <a:xfrm rot="16200000" flipH="1">
              <a:off x="4578016" y="3033883"/>
              <a:ext cx="208917" cy="229909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6" idx="3"/>
              <a:endCxn id="24" idx="1"/>
            </p:cNvCxnSpPr>
            <p:nvPr/>
          </p:nvCxnSpPr>
          <p:spPr>
            <a:xfrm rot="16200000" flipH="1">
              <a:off x="5160287" y="2451612"/>
              <a:ext cx="208917" cy="3463636"/>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7" idx="3"/>
            </p:cNvCxnSpPr>
            <p:nvPr/>
          </p:nvCxnSpPr>
          <p:spPr>
            <a:xfrm rot="5400000">
              <a:off x="4593682" y="4183105"/>
              <a:ext cx="208919" cy="65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8" idx="3"/>
              <a:endCxn id="22" idx="1"/>
            </p:cNvCxnSpPr>
            <p:nvPr/>
          </p:nvCxnSpPr>
          <p:spPr>
            <a:xfrm rot="5400000">
              <a:off x="5160787" y="3616653"/>
              <a:ext cx="208917" cy="1133554"/>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9" idx="3"/>
              <a:endCxn id="22" idx="1"/>
            </p:cNvCxnSpPr>
            <p:nvPr/>
          </p:nvCxnSpPr>
          <p:spPr>
            <a:xfrm rot="5400000">
              <a:off x="5743058" y="3034384"/>
              <a:ext cx="208917" cy="229809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Curved Connector 32"/>
            <p:cNvCxnSpPr>
              <a:stCxn id="9" idx="3"/>
              <a:endCxn id="24" idx="1"/>
            </p:cNvCxnSpPr>
            <p:nvPr/>
          </p:nvCxnSpPr>
          <p:spPr>
            <a:xfrm rot="5400000">
              <a:off x="6892105" y="4183430"/>
              <a:ext cx="208917"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9" idx="3"/>
              <a:endCxn id="23" idx="1"/>
            </p:cNvCxnSpPr>
            <p:nvPr/>
          </p:nvCxnSpPr>
          <p:spPr>
            <a:xfrm rot="5400000">
              <a:off x="6309835" y="3601161"/>
              <a:ext cx="208917" cy="116454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Curved Connector 34"/>
            <p:cNvCxnSpPr>
              <a:stCxn id="8" idx="3"/>
              <a:endCxn id="23" idx="1"/>
            </p:cNvCxnSpPr>
            <p:nvPr/>
          </p:nvCxnSpPr>
          <p:spPr>
            <a:xfrm rot="5400000">
              <a:off x="5727564" y="4183430"/>
              <a:ext cx="208917"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7" idx="3"/>
              <a:endCxn id="21" idx="1"/>
            </p:cNvCxnSpPr>
            <p:nvPr/>
          </p:nvCxnSpPr>
          <p:spPr>
            <a:xfrm rot="5400000">
              <a:off x="4011240" y="3600661"/>
              <a:ext cx="208917" cy="116554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8" idx="3"/>
              <a:endCxn id="24" idx="1"/>
            </p:cNvCxnSpPr>
            <p:nvPr/>
          </p:nvCxnSpPr>
          <p:spPr>
            <a:xfrm rot="16200000" flipH="1">
              <a:off x="6309834" y="3601160"/>
              <a:ext cx="208917" cy="116454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7" idx="3"/>
              <a:endCxn id="24" idx="1"/>
            </p:cNvCxnSpPr>
            <p:nvPr/>
          </p:nvCxnSpPr>
          <p:spPr>
            <a:xfrm rot="16200000" flipH="1">
              <a:off x="5743057" y="3034383"/>
              <a:ext cx="208917" cy="229809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Curved Connector 39"/>
            <p:cNvCxnSpPr/>
            <p:nvPr/>
          </p:nvCxnSpPr>
          <p:spPr>
            <a:xfrm rot="5400000">
              <a:off x="4258200" y="2708803"/>
              <a:ext cx="1188183" cy="31487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7548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114403" y="2956603"/>
            <a:ext cx="532606" cy="425753"/>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4" name="Rectangle 33"/>
          <p:cNvSpPr/>
          <p:nvPr/>
        </p:nvSpPr>
        <p:spPr>
          <a:xfrm>
            <a:off x="4114403" y="2692734"/>
            <a:ext cx="532606" cy="189257"/>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5" name="Rectangle 34"/>
          <p:cNvSpPr/>
          <p:nvPr/>
        </p:nvSpPr>
        <p:spPr>
          <a:xfrm>
            <a:off x="4953000" y="3098985"/>
            <a:ext cx="532606" cy="283371"/>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6" name="Rectangle 35"/>
          <p:cNvSpPr/>
          <p:nvPr/>
        </p:nvSpPr>
        <p:spPr>
          <a:xfrm>
            <a:off x="4953000" y="2842164"/>
            <a:ext cx="532606" cy="189257"/>
          </a:xfrm>
          <a:prstGeom prst="rect">
            <a:avLst/>
          </a:prstGeom>
          <a:solidFill>
            <a:srgbClr val="9BBB59">
              <a:lumMod val="75000"/>
            </a:srgbClr>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38" name="Rectangle 37"/>
          <p:cNvSpPr/>
          <p:nvPr/>
        </p:nvSpPr>
        <p:spPr>
          <a:xfrm>
            <a:off x="4114403" y="2168511"/>
            <a:ext cx="532606" cy="446258"/>
          </a:xfrm>
          <a:prstGeom prst="rect">
            <a:avLst/>
          </a:prstGeom>
          <a:solidFill>
            <a:srgbClr val="4F81BD"/>
          </a:solid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56" name="Right Brace 55">
            <a:extLst>
              <a:ext uri="{FF2B5EF4-FFF2-40B4-BE49-F238E27FC236}">
                <a16:creationId xmlns:a16="http://schemas.microsoft.com/office/drawing/2014/main" id="{71D3A845-6516-DB4B-A3F2-58D245A441FB}"/>
              </a:ext>
            </a:extLst>
          </p:cNvPr>
          <p:cNvSpPr/>
          <p:nvPr/>
        </p:nvSpPr>
        <p:spPr>
          <a:xfrm rot="5400000">
            <a:off x="5639990" y="2326021"/>
            <a:ext cx="762000" cy="4114006"/>
          </a:xfrm>
          <a:prstGeom prst="rightBrace">
            <a:avLst>
              <a:gd name="adj1" fmla="val 8333"/>
              <a:gd name="adj2" fmla="val 49400"/>
            </a:avLst>
          </a:prstGeom>
          <a:no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57" name="Straight Connector 56">
            <a:extLst>
              <a:ext uri="{FF2B5EF4-FFF2-40B4-BE49-F238E27FC236}">
                <a16:creationId xmlns:a16="http://schemas.microsoft.com/office/drawing/2014/main" id="{ADFCC5FC-A048-644D-96F9-4EE01E27611C}"/>
              </a:ext>
            </a:extLst>
          </p:cNvPr>
          <p:cNvCxnSpPr/>
          <p:nvPr/>
        </p:nvCxnSpPr>
        <p:spPr>
          <a:xfrm>
            <a:off x="3963988" y="3621024"/>
            <a:ext cx="4189412" cy="1588"/>
          </a:xfrm>
          <a:prstGeom prst="line">
            <a:avLst/>
          </a:prstGeom>
          <a:noFill/>
          <a:ln w="25400" cap="flat" cmpd="sng" algn="ctr">
            <a:solidFill>
              <a:sysClr val="windowText" lastClr="000000"/>
            </a:solidFill>
            <a:prstDash val="solid"/>
          </a:ln>
          <a:effectLst/>
        </p:spPr>
      </p:cxnSp>
      <p:cxnSp>
        <p:nvCxnSpPr>
          <p:cNvPr id="58" name="Straight Connector 57">
            <a:extLst>
              <a:ext uri="{FF2B5EF4-FFF2-40B4-BE49-F238E27FC236}">
                <a16:creationId xmlns:a16="http://schemas.microsoft.com/office/drawing/2014/main" id="{54A18785-EBF5-6046-8278-470564296031}"/>
              </a:ext>
            </a:extLst>
          </p:cNvPr>
          <p:cNvCxnSpPr/>
          <p:nvPr/>
        </p:nvCxnSpPr>
        <p:spPr>
          <a:xfrm rot="5400000">
            <a:off x="3887391" y="3545221"/>
            <a:ext cx="151606" cy="1588"/>
          </a:xfrm>
          <a:prstGeom prst="line">
            <a:avLst/>
          </a:prstGeom>
          <a:noFill/>
          <a:ln w="25400" cap="flat" cmpd="sng" algn="ctr">
            <a:solidFill>
              <a:sysClr val="windowText" lastClr="000000"/>
            </a:solidFill>
            <a:prstDash val="solid"/>
          </a:ln>
          <a:effectLst/>
        </p:spPr>
      </p:cxnSp>
      <p:cxnSp>
        <p:nvCxnSpPr>
          <p:cNvPr id="59" name="Straight Connector 58">
            <a:extLst>
              <a:ext uri="{FF2B5EF4-FFF2-40B4-BE49-F238E27FC236}">
                <a16:creationId xmlns:a16="http://schemas.microsoft.com/office/drawing/2014/main" id="{88509FC7-4AAC-5041-AA5B-51F050AA8785}"/>
              </a:ext>
            </a:extLst>
          </p:cNvPr>
          <p:cNvCxnSpPr/>
          <p:nvPr/>
        </p:nvCxnSpPr>
        <p:spPr>
          <a:xfrm rot="5400000">
            <a:off x="4724797" y="3543633"/>
            <a:ext cx="151606" cy="1588"/>
          </a:xfrm>
          <a:prstGeom prst="line">
            <a:avLst/>
          </a:prstGeom>
          <a:noFill/>
          <a:ln w="25400" cap="flat" cmpd="sng" algn="ctr">
            <a:solidFill>
              <a:sysClr val="windowText" lastClr="000000"/>
            </a:solidFill>
            <a:prstDash val="solid"/>
          </a:ln>
          <a:effectLst/>
        </p:spPr>
      </p:cxnSp>
      <p:cxnSp>
        <p:nvCxnSpPr>
          <p:cNvPr id="60" name="Straight Connector 59">
            <a:extLst>
              <a:ext uri="{FF2B5EF4-FFF2-40B4-BE49-F238E27FC236}">
                <a16:creationId xmlns:a16="http://schemas.microsoft.com/office/drawing/2014/main" id="{236818F9-AA71-5040-B15E-16AE64CD79F8}"/>
              </a:ext>
            </a:extLst>
          </p:cNvPr>
          <p:cNvCxnSpPr/>
          <p:nvPr/>
        </p:nvCxnSpPr>
        <p:spPr>
          <a:xfrm rot="5400000">
            <a:off x="5564585" y="3543633"/>
            <a:ext cx="151606" cy="1588"/>
          </a:xfrm>
          <a:prstGeom prst="line">
            <a:avLst/>
          </a:prstGeom>
          <a:noFill/>
          <a:ln w="25400" cap="flat" cmpd="sng" algn="ctr">
            <a:solidFill>
              <a:sysClr val="windowText" lastClr="000000"/>
            </a:solidFill>
            <a:prstDash val="solid"/>
          </a:ln>
          <a:effectLst/>
        </p:spPr>
      </p:cxnSp>
      <p:cxnSp>
        <p:nvCxnSpPr>
          <p:cNvPr id="61" name="Straight Connector 60">
            <a:extLst>
              <a:ext uri="{FF2B5EF4-FFF2-40B4-BE49-F238E27FC236}">
                <a16:creationId xmlns:a16="http://schemas.microsoft.com/office/drawing/2014/main" id="{20C23889-0900-6841-8CA7-389917B62ED5}"/>
              </a:ext>
            </a:extLst>
          </p:cNvPr>
          <p:cNvCxnSpPr/>
          <p:nvPr/>
        </p:nvCxnSpPr>
        <p:spPr>
          <a:xfrm rot="5400000">
            <a:off x="6401197" y="3543633"/>
            <a:ext cx="151606" cy="1588"/>
          </a:xfrm>
          <a:prstGeom prst="line">
            <a:avLst/>
          </a:prstGeom>
          <a:noFill/>
          <a:ln w="25400" cap="flat" cmpd="sng" algn="ctr">
            <a:solidFill>
              <a:sysClr val="windowText" lastClr="000000"/>
            </a:solidFill>
            <a:prstDash val="solid"/>
          </a:ln>
          <a:effectLst/>
        </p:spPr>
      </p:cxnSp>
      <p:cxnSp>
        <p:nvCxnSpPr>
          <p:cNvPr id="62" name="Straight Connector 61">
            <a:extLst>
              <a:ext uri="{FF2B5EF4-FFF2-40B4-BE49-F238E27FC236}">
                <a16:creationId xmlns:a16="http://schemas.microsoft.com/office/drawing/2014/main" id="{0074F4B5-B33C-C24A-83FD-23A5C3A5BBE7}"/>
              </a:ext>
            </a:extLst>
          </p:cNvPr>
          <p:cNvCxnSpPr/>
          <p:nvPr/>
        </p:nvCxnSpPr>
        <p:spPr>
          <a:xfrm rot="5400000">
            <a:off x="7238603" y="3543633"/>
            <a:ext cx="151606" cy="1588"/>
          </a:xfrm>
          <a:prstGeom prst="line">
            <a:avLst/>
          </a:prstGeom>
          <a:noFill/>
          <a:ln w="25400" cap="flat" cmpd="sng" algn="ctr">
            <a:solidFill>
              <a:sysClr val="windowText" lastClr="000000"/>
            </a:solidFill>
            <a:prstDash val="solid"/>
          </a:ln>
          <a:effectLst/>
        </p:spPr>
      </p:cxnSp>
      <p:cxnSp>
        <p:nvCxnSpPr>
          <p:cNvPr id="63" name="Straight Connector 62">
            <a:extLst>
              <a:ext uri="{FF2B5EF4-FFF2-40B4-BE49-F238E27FC236}">
                <a16:creationId xmlns:a16="http://schemas.microsoft.com/office/drawing/2014/main" id="{8FEBA974-C4FF-7D47-88C2-D777AA563D38}"/>
              </a:ext>
            </a:extLst>
          </p:cNvPr>
          <p:cNvCxnSpPr/>
          <p:nvPr/>
        </p:nvCxnSpPr>
        <p:spPr>
          <a:xfrm rot="5400000">
            <a:off x="8076803" y="3543633"/>
            <a:ext cx="151606" cy="1588"/>
          </a:xfrm>
          <a:prstGeom prst="line">
            <a:avLst/>
          </a:prstGeom>
          <a:noFill/>
          <a:ln w="25400" cap="flat" cmpd="sng" algn="ctr">
            <a:solidFill>
              <a:sysClr val="windowText" lastClr="000000"/>
            </a:solidFill>
            <a:prstDash val="solid"/>
          </a:ln>
          <a:effectLst/>
        </p:spPr>
      </p:cxnSp>
      <p:pic>
        <p:nvPicPr>
          <p:cNvPr id="64" name="Picture 63">
            <a:extLst>
              <a:ext uri="{FF2B5EF4-FFF2-40B4-BE49-F238E27FC236}">
                <a16:creationId xmlns:a16="http://schemas.microsoft.com/office/drawing/2014/main" id="{5D912523-33CE-AC4D-99F1-75A25B091B99}"/>
              </a:ext>
            </a:extLst>
          </p:cNvPr>
          <p:cNvPicPr>
            <a:picLocks noChangeAspect="1"/>
          </p:cNvPicPr>
          <p:nvPr/>
        </p:nvPicPr>
        <p:blipFill>
          <a:blip r:embed="rId2"/>
          <a:stretch>
            <a:fillRect/>
          </a:stretch>
        </p:blipFill>
        <p:spPr>
          <a:xfrm>
            <a:off x="5943600" y="4935474"/>
            <a:ext cx="190500" cy="342900"/>
          </a:xfrm>
          <a:prstGeom prst="rect">
            <a:avLst/>
          </a:prstGeom>
        </p:spPr>
      </p:pic>
    </p:spTree>
    <p:extLst>
      <p:ext uri="{BB962C8B-B14F-4D97-AF65-F5344CB8AC3E}">
        <p14:creationId xmlns:p14="http://schemas.microsoft.com/office/powerpoint/2010/main" val="342977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99FD-A4AD-CE48-9761-F3EEB7899AC0}"/>
              </a:ext>
            </a:extLst>
          </p:cNvPr>
          <p:cNvSpPr>
            <a:spLocks noGrp="1"/>
          </p:cNvSpPr>
          <p:nvPr>
            <p:ph type="title"/>
          </p:nvPr>
        </p:nvSpPr>
        <p:spPr>
          <a:xfrm>
            <a:off x="0" y="0"/>
            <a:ext cx="10515600" cy="1325563"/>
          </a:xfrm>
        </p:spPr>
        <p:txBody>
          <a:bodyPr/>
          <a:lstStyle/>
          <a:p>
            <a:r>
              <a:rPr lang="en-US" dirty="0"/>
              <a:t>Comparable Error</a:t>
            </a:r>
          </a:p>
        </p:txBody>
      </p:sp>
      <p:pic>
        <p:nvPicPr>
          <p:cNvPr id="4" name="Content Placeholder 3" descr="maxerr_baseline_bytes.png">
            <a:extLst>
              <a:ext uri="{FF2B5EF4-FFF2-40B4-BE49-F238E27FC236}">
                <a16:creationId xmlns:a16="http://schemas.microsoft.com/office/drawing/2014/main" id="{2013CE3A-B811-8A40-B09E-36C44DAAF1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55" r="855"/>
          <a:stretch>
            <a:fillRect/>
          </a:stretch>
        </p:blipFill>
        <p:spPr>
          <a:xfrm>
            <a:off x="1043676" y="1196976"/>
            <a:ext cx="9686237" cy="5327058"/>
          </a:xfrm>
        </p:spPr>
      </p:pic>
    </p:spTree>
    <p:extLst>
      <p:ext uri="{BB962C8B-B14F-4D97-AF65-F5344CB8AC3E}">
        <p14:creationId xmlns:p14="http://schemas.microsoft.com/office/powerpoint/2010/main" val="2901537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6E42-6F1B-1C4E-9BD8-99CFCA019F36}"/>
              </a:ext>
            </a:extLst>
          </p:cNvPr>
          <p:cNvSpPr>
            <a:spLocks noGrp="1"/>
          </p:cNvSpPr>
          <p:nvPr>
            <p:ph type="title"/>
          </p:nvPr>
        </p:nvSpPr>
        <p:spPr>
          <a:xfrm>
            <a:off x="0" y="0"/>
            <a:ext cx="10515600" cy="1325563"/>
          </a:xfrm>
        </p:spPr>
        <p:txBody>
          <a:bodyPr/>
          <a:lstStyle/>
          <a:p>
            <a:r>
              <a:rPr lang="en-US" dirty="0"/>
              <a:t>Significantly Faster Updates</a:t>
            </a:r>
          </a:p>
        </p:txBody>
      </p:sp>
      <p:pic>
        <p:nvPicPr>
          <p:cNvPr id="6" name="Content Placeholder 3" descr="runtime_baseline_bytes.png">
            <a:extLst>
              <a:ext uri="{FF2B5EF4-FFF2-40B4-BE49-F238E27FC236}">
                <a16:creationId xmlns:a16="http://schemas.microsoft.com/office/drawing/2014/main" id="{D4B040A8-D61A-DF4D-A3A6-F8D7DF641782}"/>
              </a:ext>
            </a:extLst>
          </p:cNvPr>
          <p:cNvPicPr>
            <a:picLocks noChangeAspect="1"/>
          </p:cNvPicPr>
          <p:nvPr/>
        </p:nvPicPr>
        <p:blipFill>
          <a:blip r:embed="rId2">
            <a:extLst>
              <a:ext uri="{28A0092B-C50C-407E-A947-70E740481C1C}">
                <a14:useLocalDpi xmlns:a14="http://schemas.microsoft.com/office/drawing/2010/main" val="0"/>
              </a:ext>
            </a:extLst>
          </a:blip>
          <a:srcRect l="775" r="775"/>
          <a:stretch>
            <a:fillRect/>
          </a:stretch>
        </p:blipFill>
        <p:spPr>
          <a:xfrm>
            <a:off x="1043676" y="1196976"/>
            <a:ext cx="9686237" cy="5327058"/>
          </a:xfrm>
          <a:prstGeom prst="rect">
            <a:avLst/>
          </a:prstGeom>
        </p:spPr>
      </p:pic>
    </p:spTree>
    <p:extLst>
      <p:ext uri="{BB962C8B-B14F-4D97-AF65-F5344CB8AC3E}">
        <p14:creationId xmlns:p14="http://schemas.microsoft.com/office/powerpoint/2010/main" val="2159992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598644" y="1812827"/>
            <a:ext cx="9144000" cy="32020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a:p>
            <a:pPr algn="ctr"/>
            <a:endParaRPr lang="en-US" dirty="0"/>
          </a:p>
          <a:p>
            <a:pPr algn="ctr"/>
            <a:r>
              <a:rPr lang="en-US" dirty="0"/>
              <a:t>Weighted Item Frequencies Application</a:t>
            </a:r>
          </a:p>
          <a:p>
            <a:pPr algn="ctr"/>
            <a:endParaRPr lang="en-US" dirty="0"/>
          </a:p>
        </p:txBody>
      </p:sp>
    </p:spTree>
    <p:extLst>
      <p:ext uri="{BB962C8B-B14F-4D97-AF65-F5344CB8AC3E}">
        <p14:creationId xmlns:p14="http://schemas.microsoft.com/office/powerpoint/2010/main" val="2668183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dirty="0"/>
              <a:t>Threading Machine Generated Email</a:t>
            </a:r>
          </a:p>
        </p:txBody>
      </p:sp>
      <p:pic>
        <p:nvPicPr>
          <p:cNvPr id="6" name="Picture 5" descr="email_pie_char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21" y="1483468"/>
            <a:ext cx="5505848" cy="3393332"/>
          </a:xfrm>
          <a:prstGeom prst="rect">
            <a:avLst/>
          </a:prstGeom>
        </p:spPr>
      </p:pic>
      <p:sp>
        <p:nvSpPr>
          <p:cNvPr id="7" name="TextBox 6"/>
          <p:cNvSpPr txBox="1"/>
          <p:nvPr/>
        </p:nvSpPr>
        <p:spPr>
          <a:xfrm>
            <a:off x="392121" y="5034705"/>
            <a:ext cx="4865679" cy="570849"/>
          </a:xfrm>
          <a:prstGeom prst="rect">
            <a:avLst/>
          </a:prstGeom>
          <a:noFill/>
          <a:ln>
            <a:noFill/>
          </a:ln>
        </p:spPr>
        <p:txBody>
          <a:bodyPr wrap="none" rtlCol="0">
            <a:normAutofit lnSpcReduction="10000"/>
          </a:bodyPr>
          <a:lstStyle/>
          <a:p>
            <a:r>
              <a:rPr lang="en-US" sz="1600" dirty="0" err="1"/>
              <a:t>Ailon</a:t>
            </a:r>
            <a:r>
              <a:rPr lang="en-US" sz="1600" dirty="0"/>
              <a:t>, </a:t>
            </a:r>
            <a:r>
              <a:rPr lang="en-US" sz="1600" dirty="0" err="1"/>
              <a:t>Karnin</a:t>
            </a:r>
            <a:r>
              <a:rPr lang="en-US" sz="1600" dirty="0"/>
              <a:t>, </a:t>
            </a:r>
            <a:r>
              <a:rPr lang="en-US" sz="1600" dirty="0" err="1"/>
              <a:t>Maarek</a:t>
            </a:r>
            <a:r>
              <a:rPr lang="en-US" sz="1600" dirty="0"/>
              <a:t>, Liberty, </a:t>
            </a:r>
          </a:p>
          <a:p>
            <a:r>
              <a:rPr lang="en-US" sz="1600" dirty="0"/>
              <a:t>Threading Machine Generated Email, WSDM 2013</a:t>
            </a:r>
          </a:p>
          <a:p>
            <a:endParaRPr lang="en-US" sz="1600" dirty="0" err="1"/>
          </a:p>
        </p:txBody>
      </p:sp>
      <p:pic>
        <p:nvPicPr>
          <p:cNvPr id="8" name="Picture 7">
            <a:extLst>
              <a:ext uri="{FF2B5EF4-FFF2-40B4-BE49-F238E27FC236}">
                <a16:creationId xmlns:a16="http://schemas.microsoft.com/office/drawing/2014/main" id="{B7589119-F9FF-B94A-96B6-AB4240EBFB9A}"/>
              </a:ext>
            </a:extLst>
          </p:cNvPr>
          <p:cNvPicPr>
            <a:picLocks noChangeAspect="1"/>
          </p:cNvPicPr>
          <p:nvPr/>
        </p:nvPicPr>
        <p:blipFill>
          <a:blip r:embed="rId3"/>
          <a:stretch>
            <a:fillRect/>
          </a:stretch>
        </p:blipFill>
        <p:spPr>
          <a:xfrm>
            <a:off x="6501755" y="1483468"/>
            <a:ext cx="5207000" cy="1866900"/>
          </a:xfrm>
          <a:prstGeom prst="rect">
            <a:avLst/>
          </a:prstGeom>
          <a:noFill/>
          <a:ln>
            <a:solidFill>
              <a:schemeClr val="tx1"/>
            </a:solidFill>
          </a:ln>
        </p:spPr>
      </p:pic>
      <p:pic>
        <p:nvPicPr>
          <p:cNvPr id="11" name="Picture 10">
            <a:extLst>
              <a:ext uri="{FF2B5EF4-FFF2-40B4-BE49-F238E27FC236}">
                <a16:creationId xmlns:a16="http://schemas.microsoft.com/office/drawing/2014/main" id="{D2B7B69B-9F4B-B04D-B511-5121D0B565EF}"/>
              </a:ext>
            </a:extLst>
          </p:cNvPr>
          <p:cNvPicPr>
            <a:picLocks noChangeAspect="1"/>
          </p:cNvPicPr>
          <p:nvPr/>
        </p:nvPicPr>
        <p:blipFill>
          <a:blip r:embed="rId4"/>
          <a:stretch>
            <a:fillRect/>
          </a:stretch>
        </p:blipFill>
        <p:spPr>
          <a:xfrm>
            <a:off x="6501755" y="3803930"/>
            <a:ext cx="5207000" cy="1943100"/>
          </a:xfrm>
          <a:prstGeom prst="rect">
            <a:avLst/>
          </a:prstGeom>
          <a:noFill/>
          <a:ln>
            <a:solidFill>
              <a:schemeClr val="tx1"/>
            </a:solidFill>
          </a:ln>
        </p:spPr>
      </p:pic>
      <p:cxnSp>
        <p:nvCxnSpPr>
          <p:cNvPr id="13" name="Straight Arrow Connector 12">
            <a:extLst>
              <a:ext uri="{FF2B5EF4-FFF2-40B4-BE49-F238E27FC236}">
                <a16:creationId xmlns:a16="http://schemas.microsoft.com/office/drawing/2014/main" id="{3829DC3C-3481-7647-9F9A-45C74A0428CC}"/>
              </a:ext>
            </a:extLst>
          </p:cNvPr>
          <p:cNvCxnSpPr>
            <a:stCxn id="8" idx="2"/>
            <a:endCxn id="11" idx="0"/>
          </p:cNvCxnSpPr>
          <p:nvPr/>
        </p:nvCxnSpPr>
        <p:spPr>
          <a:xfrm>
            <a:off x="9105255" y="3350368"/>
            <a:ext cx="0" cy="453562"/>
          </a:xfrm>
          <a:prstGeom prst="straightConnector1">
            <a:avLst/>
          </a:prstGeom>
          <a:ln w="73025" cmpd="dbl">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885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41861A8-981B-EF4B-A08B-910E9C7B26D1}"/>
              </a:ext>
            </a:extLst>
          </p:cNvPr>
          <p:cNvSpPr txBox="1"/>
          <p:nvPr/>
        </p:nvSpPr>
        <p:spPr>
          <a:xfrm>
            <a:off x="1200150" y="1325564"/>
            <a:ext cx="9448800" cy="4493538"/>
          </a:xfrm>
          <a:prstGeom prst="rect">
            <a:avLst/>
          </a:prstGeom>
          <a:noFill/>
        </p:spPr>
        <p:txBody>
          <a:bodyPr wrap="square" rtlCol="0">
            <a:spAutoFit/>
          </a:bodyPr>
          <a:lstStyle/>
          <a:p>
            <a:r>
              <a:rPr lang="en-US" sz="2600" dirty="0"/>
              <a:t>If b should be threaded with a then the lift should be large</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r>
              <a:rPr lang="en-US" sz="2600" dirty="0"/>
              <a:t>Alas, computing all pair conditional probability is impossible!</a:t>
            </a:r>
          </a:p>
          <a:p>
            <a:endParaRPr lang="en-US" sz="2600" dirty="0"/>
          </a:p>
          <a:p>
            <a:endParaRPr lang="en-US" sz="2600" dirty="0"/>
          </a:p>
          <a:p>
            <a:endParaRPr lang="en-US" sz="2600" dirty="0"/>
          </a:p>
          <a:p>
            <a:endParaRPr lang="en-US" sz="2600" dirty="0"/>
          </a:p>
          <a:p>
            <a:endParaRPr lang="en-US" sz="2600" dirty="0"/>
          </a:p>
          <a:p>
            <a:r>
              <a:rPr lang="en-US" sz="2600" dirty="0"/>
              <a:t>This is possible with weighted frequency sketching!</a:t>
            </a:r>
          </a:p>
        </p:txBody>
      </p:sp>
      <p:pic>
        <p:nvPicPr>
          <p:cNvPr id="8" name="Picture 7">
            <a:extLst>
              <a:ext uri="{FF2B5EF4-FFF2-40B4-BE49-F238E27FC236}">
                <a16:creationId xmlns:a16="http://schemas.microsoft.com/office/drawing/2014/main" id="{4601774A-3232-4E4B-AD21-BFA9D08ED790}"/>
              </a:ext>
            </a:extLst>
          </p:cNvPr>
          <p:cNvPicPr>
            <a:picLocks noChangeAspect="1"/>
          </p:cNvPicPr>
          <p:nvPr/>
        </p:nvPicPr>
        <p:blipFill>
          <a:blip r:embed="rId2"/>
          <a:stretch>
            <a:fillRect/>
          </a:stretch>
        </p:blipFill>
        <p:spPr>
          <a:xfrm>
            <a:off x="3467100" y="2137054"/>
            <a:ext cx="5219700" cy="469900"/>
          </a:xfrm>
          <a:prstGeom prst="rect">
            <a:avLst/>
          </a:prstGeom>
        </p:spPr>
      </p:pic>
      <p:pic>
        <p:nvPicPr>
          <p:cNvPr id="12" name="Picture 11">
            <a:extLst>
              <a:ext uri="{FF2B5EF4-FFF2-40B4-BE49-F238E27FC236}">
                <a16:creationId xmlns:a16="http://schemas.microsoft.com/office/drawing/2014/main" id="{90080830-C0C9-0941-96F7-23DB96C4C757}"/>
              </a:ext>
            </a:extLst>
          </p:cNvPr>
          <p:cNvPicPr>
            <a:picLocks noChangeAspect="1"/>
          </p:cNvPicPr>
          <p:nvPr/>
        </p:nvPicPr>
        <p:blipFill>
          <a:blip r:embed="rId3"/>
          <a:stretch>
            <a:fillRect/>
          </a:stretch>
        </p:blipFill>
        <p:spPr>
          <a:xfrm>
            <a:off x="2101850" y="3962400"/>
            <a:ext cx="7950200" cy="952500"/>
          </a:xfrm>
          <a:prstGeom prst="rect">
            <a:avLst/>
          </a:prstGeom>
        </p:spPr>
      </p:pic>
      <p:sp>
        <p:nvSpPr>
          <p:cNvPr id="15" name="Title 1">
            <a:extLst>
              <a:ext uri="{FF2B5EF4-FFF2-40B4-BE49-F238E27FC236}">
                <a16:creationId xmlns:a16="http://schemas.microsoft.com/office/drawing/2014/main" id="{34986FDF-695B-E84B-9FF3-23D96B172F17}"/>
              </a:ext>
            </a:extLst>
          </p:cNvPr>
          <p:cNvSpPr>
            <a:spLocks noGrp="1"/>
          </p:cNvSpPr>
          <p:nvPr>
            <p:ph type="title"/>
          </p:nvPr>
        </p:nvSpPr>
        <p:spPr>
          <a:xfrm>
            <a:off x="0" y="0"/>
            <a:ext cx="10515600" cy="1325563"/>
          </a:xfrm>
        </p:spPr>
        <p:txBody>
          <a:bodyPr>
            <a:normAutofit/>
          </a:bodyPr>
          <a:lstStyle/>
          <a:p>
            <a:r>
              <a:rPr lang="en-US" dirty="0"/>
              <a:t>Threading Machine Generated Email</a:t>
            </a:r>
          </a:p>
        </p:txBody>
      </p:sp>
    </p:spTree>
    <p:extLst>
      <p:ext uri="{BB962C8B-B14F-4D97-AF65-F5344CB8AC3E}">
        <p14:creationId xmlns:p14="http://schemas.microsoft.com/office/powerpoint/2010/main" val="2442833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NoVi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237" y="484094"/>
            <a:ext cx="8868512" cy="6696631"/>
          </a:xfrm>
          <a:prstGeom prst="rect">
            <a:avLst/>
          </a:prstGeom>
        </p:spPr>
      </p:pic>
      <p:sp>
        <p:nvSpPr>
          <p:cNvPr id="9"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Threading Machine Generated Email</a:t>
            </a:r>
          </a:p>
        </p:txBody>
      </p:sp>
    </p:spTree>
    <p:extLst>
      <p:ext uri="{BB962C8B-B14F-4D97-AF65-F5344CB8AC3E}">
        <p14:creationId xmlns:p14="http://schemas.microsoft.com/office/powerpoint/2010/main" val="49566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nsightsNoVi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178" y="939876"/>
            <a:ext cx="7825646" cy="5909161"/>
          </a:xfrm>
          <a:prstGeom prst="rect">
            <a:avLst/>
          </a:prstGeom>
        </p:spPr>
      </p:pic>
      <p:sp>
        <p:nvSpPr>
          <p:cNvPr id="8"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Threading Machine Generated Email</a:t>
            </a:r>
          </a:p>
        </p:txBody>
      </p:sp>
    </p:spTree>
    <p:extLst>
      <p:ext uri="{BB962C8B-B14F-4D97-AF65-F5344CB8AC3E}">
        <p14:creationId xmlns:p14="http://schemas.microsoft.com/office/powerpoint/2010/main" val="3391496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524000" y="1122363"/>
            <a:ext cx="9144000" cy="23876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a:p>
            <a:pPr algn="ctr"/>
            <a:endParaRPr lang="en-US" dirty="0"/>
          </a:p>
          <a:p>
            <a:pPr algn="ctr"/>
            <a:endParaRPr lang="en-US" dirty="0"/>
          </a:p>
          <a:p>
            <a:pPr algn="ctr"/>
            <a:r>
              <a:rPr lang="en-US" dirty="0"/>
              <a:t>Streaming quantiles</a:t>
            </a:r>
          </a:p>
        </p:txBody>
      </p:sp>
      <p:sp>
        <p:nvSpPr>
          <p:cNvPr id="2" name="TextBox 1"/>
          <p:cNvSpPr txBox="1"/>
          <p:nvPr/>
        </p:nvSpPr>
        <p:spPr>
          <a:xfrm>
            <a:off x="164709" y="3931010"/>
            <a:ext cx="10332893" cy="3139321"/>
          </a:xfrm>
          <a:prstGeom prst="rect">
            <a:avLst/>
          </a:prstGeom>
          <a:noFill/>
        </p:spPr>
        <p:txBody>
          <a:bodyPr wrap="none" rtlCol="0">
            <a:spAutoFit/>
          </a:bodyPr>
          <a:lstStyle/>
          <a:p>
            <a:r>
              <a:rPr lang="en-US" dirty="0" err="1"/>
              <a:t>Manku</a:t>
            </a:r>
            <a:r>
              <a:rPr lang="en-US" dirty="0"/>
              <a:t>, </a:t>
            </a:r>
            <a:r>
              <a:rPr lang="en-US" dirty="0" err="1"/>
              <a:t>Rajagopalan</a:t>
            </a:r>
            <a:r>
              <a:rPr lang="en-US" dirty="0"/>
              <a:t>, Lindsay. Random sampling techniques for space efficient </a:t>
            </a:r>
          </a:p>
          <a:p>
            <a:r>
              <a:rPr lang="en-US" dirty="0"/>
              <a:t>  online computation of order statistics of large datasets.</a:t>
            </a:r>
          </a:p>
          <a:p>
            <a:r>
              <a:rPr lang="en-US" dirty="0"/>
              <a:t>Munro, Paterson. Selection and sorting with limited storage.</a:t>
            </a:r>
          </a:p>
          <a:p>
            <a:r>
              <a:rPr lang="en-US" dirty="0"/>
              <a:t>Greenwald, Khanna. Space-efficient online computation of quantile summaries.</a:t>
            </a:r>
          </a:p>
          <a:p>
            <a:r>
              <a:rPr lang="en-US" dirty="0"/>
              <a:t>Wang, Luo, Yi, </a:t>
            </a:r>
            <a:r>
              <a:rPr lang="en-US" dirty="0" err="1"/>
              <a:t>Cormode</a:t>
            </a:r>
            <a:r>
              <a:rPr lang="en-US" dirty="0"/>
              <a:t>. Quantiles over data streams: An experimental study.</a:t>
            </a:r>
          </a:p>
          <a:p>
            <a:r>
              <a:rPr lang="en-US" dirty="0"/>
              <a:t>Greenwald, Khanna. Quantiles and </a:t>
            </a:r>
            <a:r>
              <a:rPr lang="en-US" dirty="0" err="1"/>
              <a:t>equidepth</a:t>
            </a:r>
            <a:r>
              <a:rPr lang="en-US" dirty="0"/>
              <a:t> histograms over streams.</a:t>
            </a:r>
          </a:p>
          <a:p>
            <a:r>
              <a:rPr lang="en-US" dirty="0"/>
              <a:t>Agarwal, </a:t>
            </a:r>
            <a:r>
              <a:rPr lang="en-US" dirty="0" err="1"/>
              <a:t>Cormode</a:t>
            </a:r>
            <a:r>
              <a:rPr lang="en-US" dirty="0"/>
              <a:t>, Huang, Phillips, Wei, Yi. Mergeable summaries.</a:t>
            </a:r>
          </a:p>
          <a:p>
            <a:r>
              <a:rPr lang="en-US" dirty="0" err="1"/>
              <a:t>Felber</a:t>
            </a:r>
            <a:r>
              <a:rPr lang="en-US" dirty="0"/>
              <a:t>, </a:t>
            </a:r>
            <a:r>
              <a:rPr lang="en-US" dirty="0" err="1"/>
              <a:t>Ostrovsky</a:t>
            </a:r>
            <a:r>
              <a:rPr lang="en-US" dirty="0"/>
              <a:t>. A randomized online quantile summary in O((1/</a:t>
            </a:r>
            <a:r>
              <a:rPr lang="en-US" dirty="0" err="1"/>
              <a:t>ε</a:t>
            </a:r>
            <a:r>
              <a:rPr lang="en-US" dirty="0"/>
              <a:t>) log(1/</a:t>
            </a:r>
            <a:r>
              <a:rPr lang="en-US" dirty="0" err="1"/>
              <a:t>ε</a:t>
            </a:r>
            <a:r>
              <a:rPr lang="en-US" dirty="0"/>
              <a:t>)) words.</a:t>
            </a:r>
          </a:p>
          <a:p>
            <a:r>
              <a:rPr lang="en-US" b="1" dirty="0"/>
              <a:t>Lang, </a:t>
            </a:r>
            <a:r>
              <a:rPr lang="en-US" b="1" dirty="0" err="1"/>
              <a:t>Karnin</a:t>
            </a:r>
            <a:r>
              <a:rPr lang="en-US" b="1" dirty="0"/>
              <a:t>, Liberty, Optimal Quantile Approximation in Streams.</a:t>
            </a:r>
          </a:p>
          <a:p>
            <a:r>
              <a:rPr lang="en-US" b="1" dirty="0" err="1"/>
              <a:t>Ivking</a:t>
            </a:r>
            <a:r>
              <a:rPr lang="en-US" b="1" dirty="0"/>
              <a:t>, Lang, </a:t>
            </a:r>
            <a:r>
              <a:rPr lang="en-US" b="1" dirty="0" err="1"/>
              <a:t>Karnin</a:t>
            </a:r>
            <a:r>
              <a:rPr lang="en-US" b="1" dirty="0"/>
              <a:t>, Liberty, </a:t>
            </a:r>
            <a:r>
              <a:rPr lang="en-US" b="1" dirty="0" err="1"/>
              <a:t>Braverman</a:t>
            </a:r>
            <a:r>
              <a:rPr lang="en-US" b="1" dirty="0"/>
              <a:t>, Streaming quantiles algorithms with small space and update time</a:t>
            </a:r>
          </a:p>
          <a:p>
            <a:endParaRPr lang="en-US" dirty="0"/>
          </a:p>
        </p:txBody>
      </p:sp>
    </p:spTree>
    <p:extLst>
      <p:ext uri="{BB962C8B-B14F-4D97-AF65-F5344CB8AC3E}">
        <p14:creationId xmlns:p14="http://schemas.microsoft.com/office/powerpoint/2010/main" val="950506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7" y="-6324"/>
            <a:ext cx="8521065" cy="1083309"/>
          </a:xfrm>
          <a:effectLst/>
        </p:spPr>
        <p:txBody>
          <a:bodyPr/>
          <a:lstStyle/>
          <a:p>
            <a:r>
              <a:rPr lang="en-US" dirty="0"/>
              <a:t>Problem Definition</a:t>
            </a:r>
          </a:p>
        </p:txBody>
      </p:sp>
      <p:sp>
        <p:nvSpPr>
          <p:cNvPr id="6" name="Rectangle 5"/>
          <p:cNvSpPr/>
          <p:nvPr/>
        </p:nvSpPr>
        <p:spPr>
          <a:xfrm>
            <a:off x="4901917" y="1975629"/>
            <a:ext cx="532606" cy="304800"/>
          </a:xfrm>
          <a:prstGeom prst="rect">
            <a:avLst/>
          </a:prstGeom>
          <a:solidFill>
            <a:srgbClr val="FD8600">
              <a:alpha val="69020"/>
            </a:srgbClr>
          </a:solidFill>
          <a:ln w="381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7" name="Rectangle 6"/>
          <p:cNvSpPr/>
          <p:nvPr/>
        </p:nvSpPr>
        <p:spPr>
          <a:xfrm>
            <a:off x="5740117" y="1975629"/>
            <a:ext cx="532606" cy="304800"/>
          </a:xfrm>
          <a:prstGeom prst="rect">
            <a:avLst/>
          </a:prstGeom>
          <a:solidFill>
            <a:srgbClr val="FD8600">
              <a:alpha val="18824"/>
            </a:srgbClr>
          </a:solidFill>
          <a:ln w="381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8" name="Rectangle 7"/>
          <p:cNvSpPr/>
          <p:nvPr/>
        </p:nvSpPr>
        <p:spPr>
          <a:xfrm>
            <a:off x="6577523" y="1975629"/>
            <a:ext cx="532606" cy="304800"/>
          </a:xfrm>
          <a:prstGeom prst="rect">
            <a:avLst/>
          </a:prstGeom>
          <a:solidFill>
            <a:srgbClr val="FD8600"/>
          </a:solidFill>
          <a:ln w="381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9" name="Rectangle 8"/>
          <p:cNvSpPr/>
          <p:nvPr/>
        </p:nvSpPr>
        <p:spPr>
          <a:xfrm>
            <a:off x="10769317" y="1975629"/>
            <a:ext cx="532606" cy="304800"/>
          </a:xfrm>
          <a:prstGeom prst="rect">
            <a:avLst/>
          </a:prstGeom>
          <a:solidFill>
            <a:srgbClr val="FD8600"/>
          </a:solidFill>
          <a:ln w="381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0" name="Rectangle 9"/>
          <p:cNvSpPr/>
          <p:nvPr/>
        </p:nvSpPr>
        <p:spPr>
          <a:xfrm>
            <a:off x="9092917" y="1975629"/>
            <a:ext cx="532606" cy="304800"/>
          </a:xfrm>
          <a:prstGeom prst="rect">
            <a:avLst/>
          </a:prstGeom>
          <a:solidFill>
            <a:srgbClr val="FF8900">
              <a:alpha val="63922"/>
            </a:srgbClr>
          </a:solidFill>
          <a:ln w="381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1" name="Rectangle 10"/>
          <p:cNvSpPr/>
          <p:nvPr/>
        </p:nvSpPr>
        <p:spPr>
          <a:xfrm>
            <a:off x="9931117" y="1975629"/>
            <a:ext cx="532606" cy="304800"/>
          </a:xfrm>
          <a:prstGeom prst="rect">
            <a:avLst/>
          </a:prstGeom>
          <a:solidFill>
            <a:srgbClr val="FD8600">
              <a:alpha val="69020"/>
            </a:srgbClr>
          </a:solidFill>
          <a:ln w="381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2" name="Rectangle 11"/>
          <p:cNvSpPr/>
          <p:nvPr/>
        </p:nvSpPr>
        <p:spPr>
          <a:xfrm>
            <a:off x="4115469" y="1975629"/>
            <a:ext cx="532606" cy="304800"/>
          </a:xfrm>
          <a:prstGeom prst="rect">
            <a:avLst/>
          </a:prstGeom>
          <a:solidFill>
            <a:srgbClr val="FF8900">
              <a:alpha val="63922"/>
            </a:srgbClr>
          </a:solidFill>
          <a:ln w="381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sp>
        <p:nvSpPr>
          <p:cNvPr id="13" name="Rectangle 12"/>
          <p:cNvSpPr/>
          <p:nvPr/>
        </p:nvSpPr>
        <p:spPr>
          <a:xfrm>
            <a:off x="7416517" y="1975629"/>
            <a:ext cx="532606" cy="304800"/>
          </a:xfrm>
          <a:prstGeom prst="rect">
            <a:avLst/>
          </a:prstGeom>
          <a:solidFill>
            <a:srgbClr val="FD8600">
              <a:alpha val="18824"/>
            </a:srgbClr>
          </a:solidFill>
          <a:ln w="381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4" name="Rectangle 13"/>
          <p:cNvSpPr/>
          <p:nvPr/>
        </p:nvSpPr>
        <p:spPr>
          <a:xfrm>
            <a:off x="8254717" y="1975629"/>
            <a:ext cx="532606" cy="304800"/>
          </a:xfrm>
          <a:prstGeom prst="rect">
            <a:avLst/>
          </a:prstGeom>
          <a:solidFill>
            <a:srgbClr val="FD8600">
              <a:alpha val="69020"/>
            </a:srgbClr>
          </a:solidFill>
          <a:ln w="381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5" name="Rectangle 14"/>
          <p:cNvSpPr/>
          <p:nvPr/>
        </p:nvSpPr>
        <p:spPr>
          <a:xfrm>
            <a:off x="11531317" y="1975629"/>
            <a:ext cx="532606" cy="304800"/>
          </a:xfrm>
          <a:prstGeom prst="rect">
            <a:avLst/>
          </a:prstGeom>
          <a:solidFill>
            <a:srgbClr val="FD8600">
              <a:alpha val="18824"/>
            </a:srgbClr>
          </a:solidFill>
          <a:ln w="381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6" name="Rectangle 15"/>
          <p:cNvSpPr/>
          <p:nvPr/>
        </p:nvSpPr>
        <p:spPr>
          <a:xfrm>
            <a:off x="3316163" y="1975629"/>
            <a:ext cx="532606" cy="304800"/>
          </a:xfrm>
          <a:prstGeom prst="rect">
            <a:avLst/>
          </a:prstGeom>
          <a:solidFill>
            <a:srgbClr val="FD8600"/>
          </a:solidFill>
          <a:ln w="38100" cap="flat" cmpd="sng" algn="ctr">
            <a:solidFill>
              <a:sysClr val="windowText" lastClr="000000">
                <a:alpha val="56000"/>
              </a:sysClr>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18" name="Right Brace 17"/>
          <p:cNvSpPr/>
          <p:nvPr/>
        </p:nvSpPr>
        <p:spPr>
          <a:xfrm rot="5400000">
            <a:off x="7003104" y="-2091965"/>
            <a:ext cx="762000" cy="9982202"/>
          </a:xfrm>
          <a:prstGeom prst="rightBrace">
            <a:avLst>
              <a:gd name="adj1" fmla="val 8333"/>
              <a:gd name="adj2" fmla="val 15954"/>
            </a:avLst>
          </a:prstGeom>
          <a:noFill/>
          <a:ln w="25400" cap="flat" cmpd="sng" algn="ctr">
            <a:solidFill>
              <a:sysClr val="windowText" lastClr="000000"/>
            </a:solidFill>
            <a:prstDash val="solid"/>
          </a:ln>
          <a:effectLst/>
        </p:spPr>
        <p:txBody>
          <a:bodyPr rtlCol="0" anchor="ctr"/>
          <a:lstStyle/>
          <a:p>
            <a:pPr algn="ctr">
              <a:defRPr/>
            </a:pPr>
            <a:endParaRPr lang="en-US" kern="0">
              <a:solidFill>
                <a:sysClr val="windowText" lastClr="000000"/>
              </a:solidFill>
              <a:latin typeface="Calibri"/>
            </a:endParaRPr>
          </a:p>
        </p:txBody>
      </p:sp>
      <p:cxnSp>
        <p:nvCxnSpPr>
          <p:cNvPr id="25" name="Straight Arrow Connector 24"/>
          <p:cNvCxnSpPr/>
          <p:nvPr/>
        </p:nvCxnSpPr>
        <p:spPr>
          <a:xfrm flipV="1">
            <a:off x="2393004" y="1404348"/>
            <a:ext cx="9982200" cy="25914"/>
          </a:xfrm>
          <a:prstGeom prst="straightConnector1">
            <a:avLst/>
          </a:prstGeom>
          <a:noFill/>
          <a:ln w="25400" cap="flat" cmpd="sng" algn="ctr">
            <a:solidFill>
              <a:sysClr val="windowText" lastClr="000000"/>
            </a:solidFill>
            <a:prstDash val="sysDash"/>
            <a:headEnd type="arrow"/>
            <a:tailEnd type="none"/>
          </a:ln>
          <a:effectLst/>
        </p:spPr>
      </p:cxnSp>
      <p:pic>
        <p:nvPicPr>
          <p:cNvPr id="32" name="Picture 31"/>
          <p:cNvPicPr>
            <a:picLocks noChangeAspect="1"/>
          </p:cNvPicPr>
          <p:nvPr/>
        </p:nvPicPr>
        <p:blipFill>
          <a:blip r:embed="rId2"/>
          <a:stretch>
            <a:fillRect/>
          </a:stretch>
        </p:blipFill>
        <p:spPr>
          <a:xfrm>
            <a:off x="10642317" y="3517844"/>
            <a:ext cx="254000" cy="215900"/>
          </a:xfrm>
          <a:prstGeom prst="rect">
            <a:avLst/>
          </a:prstGeom>
          <a:effectLst/>
        </p:spPr>
      </p:pic>
      <p:sp>
        <p:nvSpPr>
          <p:cNvPr id="35" name="Rectangle 34"/>
          <p:cNvSpPr/>
          <p:nvPr/>
        </p:nvSpPr>
        <p:spPr>
          <a:xfrm>
            <a:off x="510477" y="3921728"/>
            <a:ext cx="6467422" cy="354689"/>
          </a:xfrm>
          <a:prstGeom prst="rect">
            <a:avLst/>
          </a:prstGeom>
          <a:gradFill flip="none" rotWithShape="1">
            <a:gsLst>
              <a:gs pos="0">
                <a:schemeClr val="accent2">
                  <a:lumMod val="5000"/>
                  <a:lumOff val="95000"/>
                </a:schemeClr>
              </a:gs>
              <a:gs pos="74000">
                <a:schemeClr val="accent2">
                  <a:lumMod val="45000"/>
                  <a:lumOff val="55000"/>
                </a:schemeClr>
              </a:gs>
              <a:gs pos="100000">
                <a:srgbClr val="FD8600"/>
              </a:gs>
              <a:gs pos="100000">
                <a:schemeClr val="accent2">
                  <a:lumMod val="30000"/>
                  <a:lumOff val="70000"/>
                </a:schemeClr>
              </a:gs>
            </a:gsLst>
            <a:lin ang="0" scaled="0"/>
            <a:tileRect/>
          </a:gradFill>
          <a:ln w="38100" cap="flat" cmpd="sng" algn="ctr">
            <a:solidFill>
              <a:sysClr val="windowText" lastClr="000000">
                <a:alpha val="56000"/>
              </a:sysClr>
            </a:solidFill>
            <a:prstDash val="solid"/>
          </a:ln>
          <a:effectLst/>
        </p:spPr>
        <p:txBody>
          <a:bodyPr rtlCol="0" anchor="ctr"/>
          <a:lstStyle/>
          <a:p>
            <a:pPr algn="ctr">
              <a:defRPr/>
            </a:pPr>
            <a:endParaRPr lang="en-US" kern="0" dirty="0">
              <a:solidFill>
                <a:sysClr val="windowText" lastClr="000000"/>
              </a:solidFill>
              <a:latin typeface="Calibri"/>
            </a:endParaRPr>
          </a:p>
        </p:txBody>
      </p:sp>
      <p:sp>
        <p:nvSpPr>
          <p:cNvPr id="37" name="Rectangle 36"/>
          <p:cNvSpPr/>
          <p:nvPr/>
        </p:nvSpPr>
        <p:spPr>
          <a:xfrm>
            <a:off x="4032583" y="3407535"/>
            <a:ext cx="532606" cy="304800"/>
          </a:xfrm>
          <a:prstGeom prst="rect">
            <a:avLst/>
          </a:prstGeom>
          <a:solidFill>
            <a:srgbClr val="FD8600">
              <a:alpha val="32157"/>
            </a:srgbClr>
          </a:solidFill>
          <a:ln w="381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cxnSp>
        <p:nvCxnSpPr>
          <p:cNvPr id="41" name="Straight Arrow Connector 40"/>
          <p:cNvCxnSpPr/>
          <p:nvPr/>
        </p:nvCxnSpPr>
        <p:spPr>
          <a:xfrm>
            <a:off x="510477" y="4724654"/>
            <a:ext cx="6450369" cy="20246"/>
          </a:xfrm>
          <a:prstGeom prst="straightConnector1">
            <a:avLst/>
          </a:prstGeom>
          <a:noFill/>
          <a:ln w="28575" cap="flat" cmpd="sng" algn="ctr">
            <a:solidFill>
              <a:sysClr val="windowText" lastClr="000000"/>
            </a:solidFill>
            <a:prstDash val="solid"/>
            <a:headEnd type="oval"/>
            <a:tailEnd type="oval"/>
          </a:ln>
          <a:effectLst/>
        </p:spPr>
      </p:cxnSp>
      <p:cxnSp>
        <p:nvCxnSpPr>
          <p:cNvPr id="45" name="Straight Arrow Connector 44"/>
          <p:cNvCxnSpPr/>
          <p:nvPr/>
        </p:nvCxnSpPr>
        <p:spPr>
          <a:xfrm flipV="1">
            <a:off x="3763349" y="4438715"/>
            <a:ext cx="4241" cy="306185"/>
          </a:xfrm>
          <a:prstGeom prst="straightConnector1">
            <a:avLst/>
          </a:prstGeom>
          <a:noFill/>
          <a:ln w="28575" cap="flat" cmpd="sng" algn="ctr">
            <a:solidFill>
              <a:sysClr val="windowText" lastClr="000000"/>
            </a:solidFill>
            <a:prstDash val="sysDash"/>
            <a:headEnd type="none"/>
            <a:tailEnd type="none"/>
          </a:ln>
          <a:effectLst/>
        </p:spPr>
      </p:cxnSp>
      <p:cxnSp>
        <p:nvCxnSpPr>
          <p:cNvPr id="48" name="Straight Arrow Connector 47"/>
          <p:cNvCxnSpPr/>
          <p:nvPr/>
        </p:nvCxnSpPr>
        <p:spPr>
          <a:xfrm flipH="1" flipV="1">
            <a:off x="6977899" y="4438715"/>
            <a:ext cx="1498" cy="294903"/>
          </a:xfrm>
          <a:prstGeom prst="straightConnector1">
            <a:avLst/>
          </a:prstGeom>
          <a:noFill/>
          <a:ln w="28575" cap="flat" cmpd="sng" algn="ctr">
            <a:solidFill>
              <a:sysClr val="windowText" lastClr="000000"/>
            </a:solidFill>
            <a:prstDash val="sysDash"/>
            <a:headEnd type="none"/>
            <a:tailEnd type="none"/>
          </a:ln>
          <a:effectLst/>
        </p:spPr>
      </p:cxnSp>
      <p:cxnSp>
        <p:nvCxnSpPr>
          <p:cNvPr id="49" name="Straight Arrow Connector 48"/>
          <p:cNvCxnSpPr/>
          <p:nvPr/>
        </p:nvCxnSpPr>
        <p:spPr>
          <a:xfrm flipV="1">
            <a:off x="506884" y="4438715"/>
            <a:ext cx="3593" cy="276974"/>
          </a:xfrm>
          <a:prstGeom prst="straightConnector1">
            <a:avLst/>
          </a:prstGeom>
          <a:noFill/>
          <a:ln w="28575" cap="flat" cmpd="sng" algn="ctr">
            <a:solidFill>
              <a:sysClr val="windowText" lastClr="000000"/>
            </a:solidFill>
            <a:prstDash val="sysDash"/>
            <a:headEnd type="none"/>
            <a:tailEnd type="none"/>
          </a:ln>
          <a:effectLst/>
        </p:spPr>
      </p:cxnSp>
      <p:cxnSp>
        <p:nvCxnSpPr>
          <p:cNvPr id="56" name="Straight Arrow Connector 55"/>
          <p:cNvCxnSpPr>
            <a:endCxn id="37" idx="2"/>
          </p:cNvCxnSpPr>
          <p:nvPr/>
        </p:nvCxnSpPr>
        <p:spPr>
          <a:xfrm flipV="1">
            <a:off x="4298886" y="3712335"/>
            <a:ext cx="0" cy="949860"/>
          </a:xfrm>
          <a:prstGeom prst="straightConnector1">
            <a:avLst/>
          </a:prstGeom>
          <a:noFill/>
          <a:ln w="28575" cap="flat" cmpd="sng" algn="ctr">
            <a:solidFill>
              <a:sysClr val="windowText" lastClr="000000"/>
            </a:solidFill>
            <a:prstDash val="sysDash"/>
            <a:headEnd type="none"/>
            <a:tailEnd type="none"/>
          </a:ln>
          <a:effectLst/>
        </p:spPr>
      </p:cxnSp>
      <p:sp>
        <p:nvSpPr>
          <p:cNvPr id="60" name="Rectangle 59"/>
          <p:cNvSpPr/>
          <p:nvPr/>
        </p:nvSpPr>
        <p:spPr>
          <a:xfrm>
            <a:off x="2538923" y="1975629"/>
            <a:ext cx="532606" cy="304800"/>
          </a:xfrm>
          <a:prstGeom prst="rect">
            <a:avLst/>
          </a:prstGeom>
          <a:solidFill>
            <a:srgbClr val="FD8600">
              <a:alpha val="69020"/>
            </a:srgbClr>
          </a:solidFill>
          <a:ln w="38100" cap="flat" cmpd="sng" algn="ctr">
            <a:solidFill>
              <a:sysClr val="windowText" lastClr="000000"/>
            </a:solidFill>
            <a:prstDash val="solid"/>
          </a:ln>
          <a:effectLst/>
        </p:spPr>
        <p:txBody>
          <a:bodyPr rtlCol="0" anchor="ctr"/>
          <a:lstStyle/>
          <a:p>
            <a:pPr algn="ctr">
              <a:defRPr/>
            </a:pPr>
            <a:endParaRPr lang="en-US" kern="0" dirty="0">
              <a:solidFill>
                <a:sysClr val="windowText" lastClr="000000"/>
              </a:solidFill>
              <a:latin typeface="Calibri"/>
            </a:endParaRPr>
          </a:p>
        </p:txBody>
      </p:sp>
      <p:pic>
        <p:nvPicPr>
          <p:cNvPr id="2" name="Picture 1"/>
          <p:cNvPicPr>
            <a:picLocks noChangeAspect="1"/>
          </p:cNvPicPr>
          <p:nvPr/>
        </p:nvPicPr>
        <p:blipFill>
          <a:blip r:embed="rId3"/>
          <a:stretch>
            <a:fillRect/>
          </a:stretch>
        </p:blipFill>
        <p:spPr>
          <a:xfrm>
            <a:off x="405283" y="5030839"/>
            <a:ext cx="203200" cy="330200"/>
          </a:xfrm>
          <a:prstGeom prst="rect">
            <a:avLst/>
          </a:prstGeom>
        </p:spPr>
      </p:pic>
      <p:pic>
        <p:nvPicPr>
          <p:cNvPr id="3" name="Picture 2"/>
          <p:cNvPicPr>
            <a:picLocks noChangeAspect="1"/>
          </p:cNvPicPr>
          <p:nvPr/>
        </p:nvPicPr>
        <p:blipFill>
          <a:blip r:embed="rId4"/>
          <a:stretch>
            <a:fillRect/>
          </a:stretch>
        </p:blipFill>
        <p:spPr>
          <a:xfrm>
            <a:off x="6845203" y="5021690"/>
            <a:ext cx="254000" cy="215900"/>
          </a:xfrm>
          <a:prstGeom prst="rect">
            <a:avLst/>
          </a:prstGeom>
        </p:spPr>
      </p:pic>
      <p:pic>
        <p:nvPicPr>
          <p:cNvPr id="5" name="Picture 4"/>
          <p:cNvPicPr>
            <a:picLocks noChangeAspect="1"/>
          </p:cNvPicPr>
          <p:nvPr/>
        </p:nvPicPr>
        <p:blipFill>
          <a:blip r:embed="rId5"/>
          <a:stretch>
            <a:fillRect/>
          </a:stretch>
        </p:blipFill>
        <p:spPr>
          <a:xfrm>
            <a:off x="3406217" y="4878361"/>
            <a:ext cx="698500" cy="469900"/>
          </a:xfrm>
          <a:prstGeom prst="rect">
            <a:avLst/>
          </a:prstGeom>
        </p:spPr>
      </p:pic>
      <p:pic>
        <p:nvPicPr>
          <p:cNvPr id="21" name="Picture 20"/>
          <p:cNvPicPr>
            <a:picLocks noChangeAspect="1"/>
          </p:cNvPicPr>
          <p:nvPr/>
        </p:nvPicPr>
        <p:blipFill>
          <a:blip r:embed="rId6"/>
          <a:stretch>
            <a:fillRect/>
          </a:stretch>
        </p:blipFill>
        <p:spPr>
          <a:xfrm>
            <a:off x="3473351" y="3310817"/>
            <a:ext cx="3111500" cy="469900"/>
          </a:xfrm>
          <a:prstGeom prst="rect">
            <a:avLst/>
          </a:prstGeom>
        </p:spPr>
      </p:pic>
      <p:pic>
        <p:nvPicPr>
          <p:cNvPr id="22" name="Picture 21"/>
          <p:cNvPicPr>
            <a:picLocks noChangeAspect="1"/>
          </p:cNvPicPr>
          <p:nvPr/>
        </p:nvPicPr>
        <p:blipFill>
          <a:blip r:embed="rId7"/>
          <a:stretch>
            <a:fillRect/>
          </a:stretch>
        </p:blipFill>
        <p:spPr>
          <a:xfrm>
            <a:off x="5168220" y="6031183"/>
            <a:ext cx="2667000" cy="495300"/>
          </a:xfrm>
          <a:prstGeom prst="rect">
            <a:avLst/>
          </a:prstGeom>
        </p:spPr>
      </p:pic>
      <p:sp>
        <p:nvSpPr>
          <p:cNvPr id="23" name="TextBox 22"/>
          <p:cNvSpPr txBox="1"/>
          <p:nvPr/>
        </p:nvSpPr>
        <p:spPr>
          <a:xfrm>
            <a:off x="455123" y="6003263"/>
            <a:ext cx="4535537" cy="523220"/>
          </a:xfrm>
          <a:prstGeom prst="rect">
            <a:avLst/>
          </a:prstGeom>
          <a:noFill/>
        </p:spPr>
        <p:txBody>
          <a:bodyPr wrap="none" rtlCol="0">
            <a:spAutoFit/>
          </a:bodyPr>
          <a:lstStyle/>
          <a:p>
            <a:r>
              <a:rPr lang="en-US" sz="2800" dirty="0"/>
              <a:t>Sketch the stream to estimate</a:t>
            </a:r>
          </a:p>
        </p:txBody>
      </p:sp>
    </p:spTree>
    <p:extLst>
      <p:ext uri="{BB962C8B-B14F-4D97-AF65-F5344CB8AC3E}">
        <p14:creationId xmlns:p14="http://schemas.microsoft.com/office/powerpoint/2010/main" val="156684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a:spLocks noGrp="1"/>
          </p:cNvSpPr>
          <p:nvPr>
            <p:ph type="title"/>
          </p:nvPr>
        </p:nvSpPr>
        <p:spPr>
          <a:xfrm>
            <a:off x="0" y="0"/>
            <a:ext cx="12192000" cy="1083309"/>
          </a:xfrm>
        </p:spPr>
        <p:txBody>
          <a:bodyPr>
            <a:normAutofit/>
          </a:bodyPr>
          <a:lstStyle/>
          <a:p>
            <a:r>
              <a:rPr lang="en-US" dirty="0"/>
              <a:t>Distributed model (indexes, databases, Spark…) </a:t>
            </a:r>
          </a:p>
        </p:txBody>
      </p:sp>
      <p:grpSp>
        <p:nvGrpSpPr>
          <p:cNvPr id="2" name="Group 1">
            <a:extLst>
              <a:ext uri="{FF2B5EF4-FFF2-40B4-BE49-F238E27FC236}">
                <a16:creationId xmlns:a16="http://schemas.microsoft.com/office/drawing/2014/main" id="{6A24C462-CF97-3D41-842D-C9132133AC67}"/>
              </a:ext>
            </a:extLst>
          </p:cNvPr>
          <p:cNvGrpSpPr/>
          <p:nvPr/>
        </p:nvGrpSpPr>
        <p:grpSpPr>
          <a:xfrm>
            <a:off x="2789650" y="1226198"/>
            <a:ext cx="6454458" cy="5163966"/>
            <a:chOff x="2789650" y="1003178"/>
            <a:chExt cx="6454458" cy="5163966"/>
          </a:xfrm>
        </p:grpSpPr>
        <p:sp>
          <p:nvSpPr>
            <p:cNvPr id="6" name="Can 5"/>
            <p:cNvSpPr/>
            <p:nvPr/>
          </p:nvSpPr>
          <p:spPr>
            <a:xfrm>
              <a:off x="3041550" y="345921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7" name="Can 6"/>
            <p:cNvSpPr/>
            <p:nvPr/>
          </p:nvSpPr>
          <p:spPr>
            <a:xfrm>
              <a:off x="4207091" y="345921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8" name="Can 7"/>
            <p:cNvSpPr/>
            <p:nvPr/>
          </p:nvSpPr>
          <p:spPr>
            <a:xfrm>
              <a:off x="5340645" y="345921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9" name="Can 8"/>
            <p:cNvSpPr/>
            <p:nvPr/>
          </p:nvSpPr>
          <p:spPr>
            <a:xfrm>
              <a:off x="6505186" y="345921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10" name="Rectangle 9"/>
            <p:cNvSpPr/>
            <p:nvPr/>
          </p:nvSpPr>
          <p:spPr>
            <a:xfrm>
              <a:off x="6001385" y="5537392"/>
              <a:ext cx="1574380" cy="62975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Computation</a:t>
              </a:r>
            </a:p>
          </p:txBody>
        </p:sp>
        <p:sp>
          <p:nvSpPr>
            <p:cNvPr id="11" name="Can 10"/>
            <p:cNvSpPr/>
            <p:nvPr/>
          </p:nvSpPr>
          <p:spPr>
            <a:xfrm>
              <a:off x="8268492" y="5537391"/>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Result</a:t>
              </a:r>
            </a:p>
          </p:txBody>
        </p:sp>
        <p:cxnSp>
          <p:nvCxnSpPr>
            <p:cNvPr id="12" name="Curved Connector 11"/>
            <p:cNvCxnSpPr>
              <a:stCxn id="22" idx="3"/>
              <a:endCxn id="10" idx="0"/>
            </p:cNvCxnSpPr>
            <p:nvPr/>
          </p:nvCxnSpPr>
          <p:spPr>
            <a:xfrm rot="16200000" flipH="1">
              <a:off x="5426861" y="4175679"/>
              <a:ext cx="629752" cy="209367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urved Connector 12"/>
            <p:cNvCxnSpPr>
              <a:stCxn id="23" idx="3"/>
              <a:endCxn id="10" idx="0"/>
            </p:cNvCxnSpPr>
            <p:nvPr/>
          </p:nvCxnSpPr>
          <p:spPr>
            <a:xfrm rot="16200000" flipH="1">
              <a:off x="5993638" y="4742455"/>
              <a:ext cx="629752" cy="96012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Curved Connector 13"/>
            <p:cNvCxnSpPr>
              <a:stCxn id="24" idx="3"/>
              <a:endCxn id="10" idx="0"/>
            </p:cNvCxnSpPr>
            <p:nvPr/>
          </p:nvCxnSpPr>
          <p:spPr>
            <a:xfrm rot="5400000">
              <a:off x="6575909" y="5120306"/>
              <a:ext cx="629752" cy="204420"/>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10" idx="3"/>
              <a:endCxn id="11" idx="2"/>
            </p:cNvCxnSpPr>
            <p:nvPr/>
          </p:nvCxnSpPr>
          <p:spPr>
            <a:xfrm flipV="1">
              <a:off x="7575766" y="5847270"/>
              <a:ext cx="692727" cy="499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Cloud 15"/>
            <p:cNvSpPr/>
            <p:nvPr/>
          </p:nvSpPr>
          <p:spPr>
            <a:xfrm>
              <a:off x="3450890" y="1003178"/>
              <a:ext cx="3463637" cy="1826281"/>
            </a:xfrm>
            <a:prstGeom prst="cloud">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The World</a:t>
              </a:r>
            </a:p>
          </p:txBody>
        </p:sp>
        <p:cxnSp>
          <p:nvCxnSpPr>
            <p:cNvPr id="17" name="Curved Connector 16"/>
            <p:cNvCxnSpPr>
              <a:endCxn id="6" idx="1"/>
            </p:cNvCxnSpPr>
            <p:nvPr/>
          </p:nvCxnSpPr>
          <p:spPr>
            <a:xfrm rot="5400000">
              <a:off x="3270289" y="2522408"/>
              <a:ext cx="1195874" cy="677733"/>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8" idx="1"/>
            </p:cNvCxnSpPr>
            <p:nvPr/>
          </p:nvCxnSpPr>
          <p:spPr>
            <a:xfrm rot="16200000" flipH="1">
              <a:off x="5065081" y="2695839"/>
              <a:ext cx="1195874" cy="330869"/>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Curved Connector 19"/>
            <p:cNvCxnSpPr>
              <a:endCxn id="9" idx="1"/>
            </p:cNvCxnSpPr>
            <p:nvPr/>
          </p:nvCxnSpPr>
          <p:spPr>
            <a:xfrm rot="16200000" flipH="1">
              <a:off x="5899252" y="2365467"/>
              <a:ext cx="1195876" cy="991610"/>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Can 20"/>
            <p:cNvSpPr/>
            <p:nvPr/>
          </p:nvSpPr>
          <p:spPr>
            <a:xfrm>
              <a:off x="3041550" y="4287884"/>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22" name="Can 21"/>
            <p:cNvSpPr/>
            <p:nvPr/>
          </p:nvSpPr>
          <p:spPr>
            <a:xfrm>
              <a:off x="4207091" y="4287884"/>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23" name="Can 22"/>
            <p:cNvSpPr/>
            <p:nvPr/>
          </p:nvSpPr>
          <p:spPr>
            <a:xfrm>
              <a:off x="5340645" y="4287884"/>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sp>
          <p:nvSpPr>
            <p:cNvPr id="24" name="Can 23"/>
            <p:cNvSpPr/>
            <p:nvPr/>
          </p:nvSpPr>
          <p:spPr>
            <a:xfrm>
              <a:off x="6505186" y="4287884"/>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 +</a:t>
              </a:r>
            </a:p>
            <a:p>
              <a:pPr algn="ctr"/>
              <a:r>
                <a:rPr lang="en-US" sz="1400" dirty="0">
                  <a:solidFill>
                    <a:srgbClr val="000000"/>
                  </a:solidFill>
                </a:rPr>
                <a:t>Compute</a:t>
              </a:r>
            </a:p>
          </p:txBody>
        </p:sp>
        <p:cxnSp>
          <p:nvCxnSpPr>
            <p:cNvPr id="25" name="Curved Connector 24"/>
            <p:cNvCxnSpPr>
              <a:stCxn id="21" idx="3"/>
              <a:endCxn id="10" idx="0"/>
            </p:cNvCxnSpPr>
            <p:nvPr/>
          </p:nvCxnSpPr>
          <p:spPr>
            <a:xfrm rot="16200000" flipH="1">
              <a:off x="4844090" y="3592909"/>
              <a:ext cx="629752" cy="3259217"/>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6" idx="3"/>
              <a:endCxn id="21" idx="1"/>
            </p:cNvCxnSpPr>
            <p:nvPr/>
          </p:nvCxnSpPr>
          <p:spPr>
            <a:xfrm rot="5400000">
              <a:off x="3424900" y="4183425"/>
              <a:ext cx="208917"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6" idx="3"/>
              <a:endCxn id="22" idx="1"/>
            </p:cNvCxnSpPr>
            <p:nvPr/>
          </p:nvCxnSpPr>
          <p:spPr>
            <a:xfrm rot="16200000" flipH="1">
              <a:off x="4007671" y="3600655"/>
              <a:ext cx="208917" cy="116554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6" idx="3"/>
              <a:endCxn id="23" idx="1"/>
            </p:cNvCxnSpPr>
            <p:nvPr/>
          </p:nvCxnSpPr>
          <p:spPr>
            <a:xfrm rot="16200000" flipH="1">
              <a:off x="4574448" y="3033878"/>
              <a:ext cx="208917" cy="229909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6" idx="3"/>
              <a:endCxn id="24" idx="1"/>
            </p:cNvCxnSpPr>
            <p:nvPr/>
          </p:nvCxnSpPr>
          <p:spPr>
            <a:xfrm rot="16200000" flipH="1">
              <a:off x="5156719" y="2451608"/>
              <a:ext cx="208917" cy="3463637"/>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7" idx="3"/>
            </p:cNvCxnSpPr>
            <p:nvPr/>
          </p:nvCxnSpPr>
          <p:spPr>
            <a:xfrm rot="5400000">
              <a:off x="4590114" y="4183100"/>
              <a:ext cx="208919" cy="65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8" idx="3"/>
              <a:endCxn id="22" idx="1"/>
            </p:cNvCxnSpPr>
            <p:nvPr/>
          </p:nvCxnSpPr>
          <p:spPr>
            <a:xfrm rot="5400000">
              <a:off x="5157219" y="3616648"/>
              <a:ext cx="208917" cy="1133554"/>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9" idx="3"/>
              <a:endCxn id="22" idx="1"/>
            </p:cNvCxnSpPr>
            <p:nvPr/>
          </p:nvCxnSpPr>
          <p:spPr>
            <a:xfrm rot="5400000">
              <a:off x="5739490" y="3034379"/>
              <a:ext cx="208917" cy="229809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Curved Connector 32"/>
            <p:cNvCxnSpPr>
              <a:stCxn id="9" idx="3"/>
              <a:endCxn id="24" idx="1"/>
            </p:cNvCxnSpPr>
            <p:nvPr/>
          </p:nvCxnSpPr>
          <p:spPr>
            <a:xfrm rot="5400000">
              <a:off x="6888537" y="4183425"/>
              <a:ext cx="208917"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9" idx="3"/>
              <a:endCxn id="23" idx="1"/>
            </p:cNvCxnSpPr>
            <p:nvPr/>
          </p:nvCxnSpPr>
          <p:spPr>
            <a:xfrm rot="5400000">
              <a:off x="6306267" y="3601156"/>
              <a:ext cx="208917" cy="116454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Curved Connector 34"/>
            <p:cNvCxnSpPr>
              <a:stCxn id="8" idx="3"/>
              <a:endCxn id="23" idx="1"/>
            </p:cNvCxnSpPr>
            <p:nvPr/>
          </p:nvCxnSpPr>
          <p:spPr>
            <a:xfrm rot="5400000">
              <a:off x="5723996" y="4183425"/>
              <a:ext cx="208917"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7" idx="3"/>
              <a:endCxn id="21" idx="1"/>
            </p:cNvCxnSpPr>
            <p:nvPr/>
          </p:nvCxnSpPr>
          <p:spPr>
            <a:xfrm rot="5400000">
              <a:off x="4007672" y="3600656"/>
              <a:ext cx="208917" cy="116554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8" idx="3"/>
              <a:endCxn id="24" idx="1"/>
            </p:cNvCxnSpPr>
            <p:nvPr/>
          </p:nvCxnSpPr>
          <p:spPr>
            <a:xfrm rot="16200000" flipH="1">
              <a:off x="6306266" y="3601155"/>
              <a:ext cx="208917" cy="116454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7" idx="3"/>
              <a:endCxn id="24" idx="1"/>
            </p:cNvCxnSpPr>
            <p:nvPr/>
          </p:nvCxnSpPr>
          <p:spPr>
            <a:xfrm rot="16200000" flipH="1">
              <a:off x="5739489" y="3034378"/>
              <a:ext cx="208917" cy="229809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4175104" y="5537392"/>
              <a:ext cx="1574380" cy="62975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Computation</a:t>
              </a:r>
            </a:p>
          </p:txBody>
        </p:sp>
        <p:sp>
          <p:nvSpPr>
            <p:cNvPr id="40" name="Rectangle 39"/>
            <p:cNvSpPr/>
            <p:nvPr/>
          </p:nvSpPr>
          <p:spPr>
            <a:xfrm>
              <a:off x="2789650" y="5626856"/>
              <a:ext cx="881653" cy="440826"/>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Query</a:t>
              </a:r>
            </a:p>
          </p:txBody>
        </p:sp>
        <p:cxnSp>
          <p:nvCxnSpPr>
            <p:cNvPr id="41" name="Curved Connector 40"/>
            <p:cNvCxnSpPr>
              <a:stCxn id="40" idx="3"/>
              <a:endCxn id="39" idx="1"/>
            </p:cNvCxnSpPr>
            <p:nvPr/>
          </p:nvCxnSpPr>
          <p:spPr>
            <a:xfrm>
              <a:off x="3671302" y="5847270"/>
              <a:ext cx="503802" cy="499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Curved Connector 41"/>
            <p:cNvCxnSpPr>
              <a:stCxn id="39" idx="0"/>
              <a:endCxn id="21" idx="3"/>
            </p:cNvCxnSpPr>
            <p:nvPr/>
          </p:nvCxnSpPr>
          <p:spPr>
            <a:xfrm rot="16200000" flipV="1">
              <a:off x="3930950" y="4506048"/>
              <a:ext cx="629752" cy="1432936"/>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Curved Connector 42"/>
            <p:cNvCxnSpPr>
              <a:stCxn id="39" idx="0"/>
              <a:endCxn id="22" idx="3"/>
            </p:cNvCxnSpPr>
            <p:nvPr/>
          </p:nvCxnSpPr>
          <p:spPr>
            <a:xfrm rot="16200000" flipV="1">
              <a:off x="4513721" y="5088818"/>
              <a:ext cx="629752" cy="267394"/>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Curved Connector 43"/>
            <p:cNvCxnSpPr>
              <a:stCxn id="39" idx="0"/>
              <a:endCxn id="23" idx="3"/>
            </p:cNvCxnSpPr>
            <p:nvPr/>
          </p:nvCxnSpPr>
          <p:spPr>
            <a:xfrm rot="5400000" flipH="1" flipV="1">
              <a:off x="5080497" y="4789437"/>
              <a:ext cx="629752" cy="866160"/>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39" idx="0"/>
              <a:endCxn id="24" idx="3"/>
            </p:cNvCxnSpPr>
            <p:nvPr/>
          </p:nvCxnSpPr>
          <p:spPr>
            <a:xfrm rot="5400000" flipH="1" flipV="1">
              <a:off x="5662768" y="4207166"/>
              <a:ext cx="629752" cy="203070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Curved Connector 46"/>
            <p:cNvCxnSpPr/>
            <p:nvPr/>
          </p:nvCxnSpPr>
          <p:spPr>
            <a:xfrm rot="5400000">
              <a:off x="4258200" y="2708803"/>
              <a:ext cx="1188183" cy="31487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0201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21693"/>
          </a:xfrm>
        </p:spPr>
        <p:txBody>
          <a:bodyPr/>
          <a:lstStyle/>
          <a:p>
            <a:r>
              <a:rPr lang="en-US" dirty="0"/>
              <a:t>Our result</a:t>
            </a:r>
          </a:p>
        </p:txBody>
      </p:sp>
      <p:graphicFrame>
        <p:nvGraphicFramePr>
          <p:cNvPr id="3" name="Table 2">
            <a:extLst>
              <a:ext uri="{FF2B5EF4-FFF2-40B4-BE49-F238E27FC236}">
                <a16:creationId xmlns:a16="http://schemas.microsoft.com/office/drawing/2014/main" id="{C9A3B613-C22B-FA43-9A40-F4C3BA1424CB}"/>
              </a:ext>
            </a:extLst>
          </p:cNvPr>
          <p:cNvGraphicFramePr>
            <a:graphicFrameLocks noGrp="1"/>
          </p:cNvGraphicFramePr>
          <p:nvPr>
            <p:extLst>
              <p:ext uri="{D42A27DB-BD31-4B8C-83A1-F6EECF244321}">
                <p14:modId xmlns:p14="http://schemas.microsoft.com/office/powerpoint/2010/main" val="1677327149"/>
              </p:ext>
            </p:extLst>
          </p:nvPr>
        </p:nvGraphicFramePr>
        <p:xfrm>
          <a:off x="620486" y="801308"/>
          <a:ext cx="11145592" cy="5879219"/>
        </p:xfrm>
        <a:graphic>
          <a:graphicData uri="http://schemas.openxmlformats.org/drawingml/2006/table">
            <a:tbl>
              <a:tblPr firstRow="1" bandRow="1">
                <a:tableStyleId>{C083E6E3-FA7D-4D7B-A595-EF9225AFEA82}</a:tableStyleId>
              </a:tblPr>
              <a:tblGrid>
                <a:gridCol w="2753834">
                  <a:extLst>
                    <a:ext uri="{9D8B030D-6E8A-4147-A177-3AD203B41FA5}">
                      <a16:colId xmlns:a16="http://schemas.microsoft.com/office/drawing/2014/main" val="780591231"/>
                    </a:ext>
                  </a:extLst>
                </a:gridCol>
                <a:gridCol w="1704403">
                  <a:extLst>
                    <a:ext uri="{9D8B030D-6E8A-4147-A177-3AD203B41FA5}">
                      <a16:colId xmlns:a16="http://schemas.microsoft.com/office/drawing/2014/main" val="837594326"/>
                    </a:ext>
                  </a:extLst>
                </a:gridCol>
                <a:gridCol w="2229119">
                  <a:extLst>
                    <a:ext uri="{9D8B030D-6E8A-4147-A177-3AD203B41FA5}">
                      <a16:colId xmlns:a16="http://schemas.microsoft.com/office/drawing/2014/main" val="1615834172"/>
                    </a:ext>
                  </a:extLst>
                </a:gridCol>
                <a:gridCol w="3012900">
                  <a:extLst>
                    <a:ext uri="{9D8B030D-6E8A-4147-A177-3AD203B41FA5}">
                      <a16:colId xmlns:a16="http://schemas.microsoft.com/office/drawing/2014/main" val="1577210047"/>
                    </a:ext>
                  </a:extLst>
                </a:gridCol>
                <a:gridCol w="1445336">
                  <a:extLst>
                    <a:ext uri="{9D8B030D-6E8A-4147-A177-3AD203B41FA5}">
                      <a16:colId xmlns:a16="http://schemas.microsoft.com/office/drawing/2014/main" val="2690495299"/>
                    </a:ext>
                  </a:extLst>
                </a:gridCol>
              </a:tblGrid>
              <a:tr h="532323">
                <a:tc>
                  <a:txBody>
                    <a:bodyPr/>
                    <a:lstStyle/>
                    <a:p>
                      <a:pPr algn="ctr"/>
                      <a:r>
                        <a:rPr lang="en-US" dirty="0"/>
                        <a:t>Algorithm</a:t>
                      </a:r>
                    </a:p>
                  </a:txBody>
                  <a:tcPr/>
                </a:tc>
                <a:tc>
                  <a:txBody>
                    <a:bodyPr/>
                    <a:lstStyle/>
                    <a:p>
                      <a:pPr algn="ctr"/>
                      <a:r>
                        <a:rPr lang="en-US" dirty="0"/>
                        <a:t>Simple?</a:t>
                      </a:r>
                    </a:p>
                  </a:txBody>
                  <a:tcPr/>
                </a:tc>
                <a:tc>
                  <a:txBody>
                    <a:bodyPr/>
                    <a:lstStyle/>
                    <a:p>
                      <a:pPr algn="ctr"/>
                      <a:r>
                        <a:rPr lang="en-US" dirty="0"/>
                        <a:t>Mergeable</a:t>
                      </a:r>
                    </a:p>
                  </a:txBody>
                  <a:tcPr/>
                </a:tc>
                <a:tc>
                  <a:txBody>
                    <a:bodyPr/>
                    <a:lstStyle/>
                    <a:p>
                      <a:pPr algn="ctr"/>
                      <a:r>
                        <a:rPr lang="en-US" dirty="0"/>
                        <a:t>Space Complexity</a:t>
                      </a:r>
                    </a:p>
                  </a:txBody>
                  <a:tcPr/>
                </a:tc>
                <a:tc>
                  <a:txBody>
                    <a:bodyPr/>
                    <a:lstStyle/>
                    <a:p>
                      <a:pPr algn="ctr"/>
                      <a:endParaRPr lang="en-US"/>
                    </a:p>
                  </a:txBody>
                  <a:tcPr/>
                </a:tc>
                <a:extLst>
                  <a:ext uri="{0D108BD9-81ED-4DB2-BD59-A6C34878D82A}">
                    <a16:rowId xmlns:a16="http://schemas.microsoft.com/office/drawing/2014/main" val="2974459443"/>
                  </a:ext>
                </a:extLst>
              </a:tr>
              <a:tr h="5323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Uniform sampling </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752873176"/>
                  </a:ext>
                </a:extLst>
              </a:tr>
              <a:tr h="532323">
                <a:tc>
                  <a:txBody>
                    <a:bodyPr/>
                    <a:lstStyle/>
                    <a:p>
                      <a:pPr algn="ctr"/>
                      <a:r>
                        <a:rPr lang="en-US" sz="1800" dirty="0"/>
                        <a:t>Greenwald Khanna (GK) </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618524846"/>
                  </a:ext>
                </a:extLst>
              </a:tr>
              <a:tr h="6162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t>Felber-Ostrovsky</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2325836389"/>
                  </a:ext>
                </a:extLst>
              </a:tr>
              <a:tr h="6162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t>Manku</a:t>
                      </a:r>
                      <a:r>
                        <a:rPr lang="en-US" sz="1800" dirty="0"/>
                        <a:t>-</a:t>
                      </a:r>
                      <a:r>
                        <a:rPr lang="en-US" sz="1800" dirty="0" err="1"/>
                        <a:t>Rajagopalan</a:t>
                      </a:r>
                      <a:r>
                        <a:rPr lang="en-US" sz="1800" dirty="0"/>
                        <a:t>-Lindsay (MRL)</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721577890"/>
                  </a:ext>
                </a:extLst>
              </a:tr>
              <a:tr h="6162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 Agarwal, </a:t>
                      </a:r>
                      <a:r>
                        <a:rPr lang="en-US" sz="1800" dirty="0" err="1"/>
                        <a:t>Cormode</a:t>
                      </a:r>
                      <a:r>
                        <a:rPr lang="en-US" sz="1800" dirty="0"/>
                        <a:t>, Huang, Phillips, Wei, Yi</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627649807"/>
                  </a:ext>
                </a:extLst>
              </a:tr>
              <a:tr h="6162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t>Karnin</a:t>
                      </a:r>
                      <a:r>
                        <a:rPr lang="en-US" sz="1800" dirty="0"/>
                        <a:t>, Lang, Liberty</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21316309"/>
                  </a:ext>
                </a:extLst>
              </a:tr>
              <a:tr h="6162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t>Karnin</a:t>
                      </a:r>
                      <a:r>
                        <a:rPr lang="en-US" sz="1800" dirty="0"/>
                        <a:t>, Lang, Liberty</a:t>
                      </a:r>
                    </a:p>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742045998"/>
                  </a:ext>
                </a:extLst>
              </a:tr>
              <a:tr h="5733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t>Karnin</a:t>
                      </a:r>
                      <a:r>
                        <a:rPr lang="en-US" sz="1800" dirty="0"/>
                        <a:t>, Lang, Liberty</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739817909"/>
                  </a:ext>
                </a:extLst>
              </a:tr>
              <a:tr h="532323">
                <a:tc>
                  <a:txBody>
                    <a:bodyPr/>
                    <a:lstStyle/>
                    <a:p>
                      <a:pPr algn="ctr"/>
                      <a:r>
                        <a:rPr lang="en-US" dirty="0"/>
                        <a:t>Still open...</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071137129"/>
                  </a:ext>
                </a:extLst>
              </a:tr>
            </a:tbl>
          </a:graphicData>
        </a:graphic>
      </p:graphicFrame>
      <p:pic>
        <p:nvPicPr>
          <p:cNvPr id="59" name="Picture 58">
            <a:extLst>
              <a:ext uri="{FF2B5EF4-FFF2-40B4-BE49-F238E27FC236}">
                <a16:creationId xmlns:a16="http://schemas.microsoft.com/office/drawing/2014/main" id="{7ABECACC-F1D0-9042-9390-B8D22611881F}"/>
              </a:ext>
            </a:extLst>
          </p:cNvPr>
          <p:cNvPicPr>
            <a:picLocks noChangeAspect="1"/>
          </p:cNvPicPr>
          <p:nvPr/>
        </p:nvPicPr>
        <p:blipFill>
          <a:blip r:embed="rId2"/>
          <a:stretch>
            <a:fillRect/>
          </a:stretch>
        </p:blipFill>
        <p:spPr>
          <a:xfrm>
            <a:off x="4016825" y="1446999"/>
            <a:ext cx="334508" cy="299385"/>
          </a:xfrm>
          <a:prstGeom prst="rect">
            <a:avLst/>
          </a:prstGeom>
        </p:spPr>
      </p:pic>
      <p:pic>
        <p:nvPicPr>
          <p:cNvPr id="60" name="Picture 59">
            <a:extLst>
              <a:ext uri="{FF2B5EF4-FFF2-40B4-BE49-F238E27FC236}">
                <a16:creationId xmlns:a16="http://schemas.microsoft.com/office/drawing/2014/main" id="{5B7FA0ED-2CB6-2647-9D88-86808FB02FD8}"/>
              </a:ext>
            </a:extLst>
          </p:cNvPr>
          <p:cNvPicPr>
            <a:picLocks noChangeAspect="1"/>
          </p:cNvPicPr>
          <p:nvPr/>
        </p:nvPicPr>
        <p:blipFill>
          <a:blip r:embed="rId2"/>
          <a:stretch>
            <a:fillRect/>
          </a:stretch>
        </p:blipFill>
        <p:spPr>
          <a:xfrm>
            <a:off x="6005851" y="1446999"/>
            <a:ext cx="334508" cy="299385"/>
          </a:xfrm>
          <a:prstGeom prst="rect">
            <a:avLst/>
          </a:prstGeom>
        </p:spPr>
      </p:pic>
      <p:pic>
        <p:nvPicPr>
          <p:cNvPr id="4" name="Picture 3">
            <a:extLst>
              <a:ext uri="{FF2B5EF4-FFF2-40B4-BE49-F238E27FC236}">
                <a16:creationId xmlns:a16="http://schemas.microsoft.com/office/drawing/2014/main" id="{0ED4AE73-4821-1743-A6F0-260831E4FFC1}"/>
              </a:ext>
            </a:extLst>
          </p:cNvPr>
          <p:cNvPicPr>
            <a:picLocks noChangeAspect="1"/>
          </p:cNvPicPr>
          <p:nvPr/>
        </p:nvPicPr>
        <p:blipFill>
          <a:blip r:embed="rId3"/>
          <a:stretch>
            <a:fillRect/>
          </a:stretch>
        </p:blipFill>
        <p:spPr>
          <a:xfrm>
            <a:off x="8471988" y="1397780"/>
            <a:ext cx="632279" cy="407922"/>
          </a:xfrm>
          <a:prstGeom prst="rect">
            <a:avLst/>
          </a:prstGeom>
        </p:spPr>
      </p:pic>
      <p:pic>
        <p:nvPicPr>
          <p:cNvPr id="5" name="Picture 4">
            <a:extLst>
              <a:ext uri="{FF2B5EF4-FFF2-40B4-BE49-F238E27FC236}">
                <a16:creationId xmlns:a16="http://schemas.microsoft.com/office/drawing/2014/main" id="{08E8076C-5135-0F4D-898F-801878B79F84}"/>
              </a:ext>
            </a:extLst>
          </p:cNvPr>
          <p:cNvPicPr>
            <a:picLocks noChangeAspect="1"/>
          </p:cNvPicPr>
          <p:nvPr/>
        </p:nvPicPr>
        <p:blipFill>
          <a:blip r:embed="rId4"/>
          <a:stretch>
            <a:fillRect/>
          </a:stretch>
        </p:blipFill>
        <p:spPr>
          <a:xfrm>
            <a:off x="8181691" y="1971076"/>
            <a:ext cx="1349599" cy="377888"/>
          </a:xfrm>
          <a:prstGeom prst="rect">
            <a:avLst/>
          </a:prstGeom>
        </p:spPr>
      </p:pic>
      <p:pic>
        <p:nvPicPr>
          <p:cNvPr id="62" name="Picture 61">
            <a:extLst>
              <a:ext uri="{FF2B5EF4-FFF2-40B4-BE49-F238E27FC236}">
                <a16:creationId xmlns:a16="http://schemas.microsoft.com/office/drawing/2014/main" id="{036303CE-C0E4-E645-AF49-56E61CD57AD4}"/>
              </a:ext>
            </a:extLst>
          </p:cNvPr>
          <p:cNvPicPr>
            <a:picLocks noChangeAspect="1"/>
          </p:cNvPicPr>
          <p:nvPr/>
        </p:nvPicPr>
        <p:blipFill>
          <a:blip r:embed="rId5"/>
          <a:stretch>
            <a:fillRect/>
          </a:stretch>
        </p:blipFill>
        <p:spPr>
          <a:xfrm>
            <a:off x="4015522" y="1973871"/>
            <a:ext cx="299385" cy="299385"/>
          </a:xfrm>
          <a:prstGeom prst="rect">
            <a:avLst/>
          </a:prstGeom>
        </p:spPr>
      </p:pic>
      <p:pic>
        <p:nvPicPr>
          <p:cNvPr id="63" name="Picture 62">
            <a:extLst>
              <a:ext uri="{FF2B5EF4-FFF2-40B4-BE49-F238E27FC236}">
                <a16:creationId xmlns:a16="http://schemas.microsoft.com/office/drawing/2014/main" id="{A1AE9BCB-D58F-B54F-91C2-94861EBF8745}"/>
              </a:ext>
            </a:extLst>
          </p:cNvPr>
          <p:cNvPicPr>
            <a:picLocks noChangeAspect="1"/>
          </p:cNvPicPr>
          <p:nvPr/>
        </p:nvPicPr>
        <p:blipFill>
          <a:blip r:embed="rId5"/>
          <a:stretch>
            <a:fillRect/>
          </a:stretch>
        </p:blipFill>
        <p:spPr>
          <a:xfrm>
            <a:off x="6007370" y="1973870"/>
            <a:ext cx="299385" cy="299385"/>
          </a:xfrm>
          <a:prstGeom prst="rect">
            <a:avLst/>
          </a:prstGeom>
        </p:spPr>
      </p:pic>
      <p:pic>
        <p:nvPicPr>
          <p:cNvPr id="64" name="Picture 63">
            <a:extLst>
              <a:ext uri="{FF2B5EF4-FFF2-40B4-BE49-F238E27FC236}">
                <a16:creationId xmlns:a16="http://schemas.microsoft.com/office/drawing/2014/main" id="{D55F597E-D4FF-454A-B886-A31B63679B08}"/>
              </a:ext>
            </a:extLst>
          </p:cNvPr>
          <p:cNvPicPr>
            <a:picLocks noChangeAspect="1"/>
          </p:cNvPicPr>
          <p:nvPr/>
        </p:nvPicPr>
        <p:blipFill>
          <a:blip r:embed="rId2"/>
          <a:stretch>
            <a:fillRect/>
          </a:stretch>
        </p:blipFill>
        <p:spPr>
          <a:xfrm>
            <a:off x="3983221" y="3208678"/>
            <a:ext cx="334508" cy="299385"/>
          </a:xfrm>
          <a:prstGeom prst="rect">
            <a:avLst/>
          </a:prstGeom>
        </p:spPr>
      </p:pic>
      <p:pic>
        <p:nvPicPr>
          <p:cNvPr id="65" name="Picture 64">
            <a:extLst>
              <a:ext uri="{FF2B5EF4-FFF2-40B4-BE49-F238E27FC236}">
                <a16:creationId xmlns:a16="http://schemas.microsoft.com/office/drawing/2014/main" id="{CD853CB7-F4C8-A945-9FF3-B26EE0B39700}"/>
              </a:ext>
            </a:extLst>
          </p:cNvPr>
          <p:cNvPicPr>
            <a:picLocks noChangeAspect="1"/>
          </p:cNvPicPr>
          <p:nvPr/>
        </p:nvPicPr>
        <p:blipFill>
          <a:blip r:embed="rId2"/>
          <a:stretch>
            <a:fillRect/>
          </a:stretch>
        </p:blipFill>
        <p:spPr>
          <a:xfrm>
            <a:off x="5972247" y="3208678"/>
            <a:ext cx="334508" cy="299385"/>
          </a:xfrm>
          <a:prstGeom prst="rect">
            <a:avLst/>
          </a:prstGeom>
        </p:spPr>
      </p:pic>
      <p:pic>
        <p:nvPicPr>
          <p:cNvPr id="66" name="Picture 65">
            <a:extLst>
              <a:ext uri="{FF2B5EF4-FFF2-40B4-BE49-F238E27FC236}">
                <a16:creationId xmlns:a16="http://schemas.microsoft.com/office/drawing/2014/main" id="{ABDA77DD-2B28-8344-9740-3A621E0EA784}"/>
              </a:ext>
            </a:extLst>
          </p:cNvPr>
          <p:cNvPicPr>
            <a:picLocks noChangeAspect="1"/>
          </p:cNvPicPr>
          <p:nvPr/>
        </p:nvPicPr>
        <p:blipFill>
          <a:blip r:embed="rId5"/>
          <a:stretch>
            <a:fillRect/>
          </a:stretch>
        </p:blipFill>
        <p:spPr>
          <a:xfrm>
            <a:off x="4008873" y="2566115"/>
            <a:ext cx="299385" cy="299385"/>
          </a:xfrm>
          <a:prstGeom prst="rect">
            <a:avLst/>
          </a:prstGeom>
        </p:spPr>
      </p:pic>
      <p:pic>
        <p:nvPicPr>
          <p:cNvPr id="67" name="Picture 66">
            <a:extLst>
              <a:ext uri="{FF2B5EF4-FFF2-40B4-BE49-F238E27FC236}">
                <a16:creationId xmlns:a16="http://schemas.microsoft.com/office/drawing/2014/main" id="{61369CD2-386B-8045-8176-3B320EE87954}"/>
              </a:ext>
            </a:extLst>
          </p:cNvPr>
          <p:cNvPicPr>
            <a:picLocks noChangeAspect="1"/>
          </p:cNvPicPr>
          <p:nvPr/>
        </p:nvPicPr>
        <p:blipFill>
          <a:blip r:embed="rId5"/>
          <a:stretch>
            <a:fillRect/>
          </a:stretch>
        </p:blipFill>
        <p:spPr>
          <a:xfrm>
            <a:off x="6000721" y="2566114"/>
            <a:ext cx="299385" cy="299385"/>
          </a:xfrm>
          <a:prstGeom prst="rect">
            <a:avLst/>
          </a:prstGeom>
        </p:spPr>
      </p:pic>
      <p:pic>
        <p:nvPicPr>
          <p:cNvPr id="11" name="Picture 10">
            <a:extLst>
              <a:ext uri="{FF2B5EF4-FFF2-40B4-BE49-F238E27FC236}">
                <a16:creationId xmlns:a16="http://schemas.microsoft.com/office/drawing/2014/main" id="{834F22EE-CFD0-BB46-9FFC-55B4B0BC2259}"/>
              </a:ext>
            </a:extLst>
          </p:cNvPr>
          <p:cNvPicPr>
            <a:picLocks noChangeAspect="1"/>
          </p:cNvPicPr>
          <p:nvPr/>
        </p:nvPicPr>
        <p:blipFill>
          <a:blip r:embed="rId6"/>
          <a:stretch>
            <a:fillRect/>
          </a:stretch>
        </p:blipFill>
        <p:spPr>
          <a:xfrm>
            <a:off x="7988372" y="2576239"/>
            <a:ext cx="1736235" cy="392053"/>
          </a:xfrm>
          <a:prstGeom prst="rect">
            <a:avLst/>
          </a:prstGeom>
        </p:spPr>
      </p:pic>
      <p:pic>
        <p:nvPicPr>
          <p:cNvPr id="12" name="Picture 11">
            <a:extLst>
              <a:ext uri="{FF2B5EF4-FFF2-40B4-BE49-F238E27FC236}">
                <a16:creationId xmlns:a16="http://schemas.microsoft.com/office/drawing/2014/main" id="{27C0FCAE-15DF-D445-A064-D3AC8DB9B8EF}"/>
              </a:ext>
            </a:extLst>
          </p:cNvPr>
          <p:cNvPicPr>
            <a:picLocks noChangeAspect="1"/>
          </p:cNvPicPr>
          <p:nvPr/>
        </p:nvPicPr>
        <p:blipFill>
          <a:blip r:embed="rId7"/>
          <a:stretch>
            <a:fillRect/>
          </a:stretch>
        </p:blipFill>
        <p:spPr>
          <a:xfrm>
            <a:off x="8057046" y="3167054"/>
            <a:ext cx="1598886" cy="475859"/>
          </a:xfrm>
          <a:prstGeom prst="rect">
            <a:avLst/>
          </a:prstGeom>
        </p:spPr>
      </p:pic>
      <p:grpSp>
        <p:nvGrpSpPr>
          <p:cNvPr id="71" name="Group 70">
            <a:extLst>
              <a:ext uri="{FF2B5EF4-FFF2-40B4-BE49-F238E27FC236}">
                <a16:creationId xmlns:a16="http://schemas.microsoft.com/office/drawing/2014/main" id="{5F5B312D-6621-374B-BAE3-9A65AFBFFF87}"/>
              </a:ext>
            </a:extLst>
          </p:cNvPr>
          <p:cNvGrpSpPr/>
          <p:nvPr/>
        </p:nvGrpSpPr>
        <p:grpSpPr>
          <a:xfrm>
            <a:off x="3953944" y="3851241"/>
            <a:ext cx="356848" cy="292149"/>
            <a:chOff x="7782317" y="3176802"/>
            <a:chExt cx="464876" cy="404895"/>
          </a:xfrm>
        </p:grpSpPr>
        <p:pic>
          <p:nvPicPr>
            <p:cNvPr id="72" name="Picture 71">
              <a:extLst>
                <a:ext uri="{FF2B5EF4-FFF2-40B4-BE49-F238E27FC236}">
                  <a16:creationId xmlns:a16="http://schemas.microsoft.com/office/drawing/2014/main" id="{6287AB20-F7C3-574E-86D5-0C980504D765}"/>
                </a:ext>
              </a:extLst>
            </p:cNvPr>
            <p:cNvPicPr>
              <a:picLocks noChangeAspect="1"/>
            </p:cNvPicPr>
            <p:nvPr/>
          </p:nvPicPr>
          <p:blipFill>
            <a:blip r:embed="rId2"/>
            <a:stretch>
              <a:fillRect/>
            </a:stretch>
          </p:blipFill>
          <p:spPr>
            <a:xfrm>
              <a:off x="7782317" y="3176802"/>
              <a:ext cx="452396" cy="404895"/>
            </a:xfrm>
            <a:prstGeom prst="rect">
              <a:avLst/>
            </a:prstGeom>
          </p:spPr>
        </p:pic>
        <p:sp>
          <p:nvSpPr>
            <p:cNvPr id="73" name="Rectangle 72">
              <a:extLst>
                <a:ext uri="{FF2B5EF4-FFF2-40B4-BE49-F238E27FC236}">
                  <a16:creationId xmlns:a16="http://schemas.microsoft.com/office/drawing/2014/main" id="{009EAC46-2F99-9141-91BA-9392D7015351}"/>
                </a:ext>
              </a:extLst>
            </p:cNvPr>
            <p:cNvSpPr/>
            <p:nvPr/>
          </p:nvSpPr>
          <p:spPr>
            <a:xfrm rot="2622904">
              <a:off x="7951779" y="3273175"/>
              <a:ext cx="295414" cy="823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a:extLst>
              <a:ext uri="{FF2B5EF4-FFF2-40B4-BE49-F238E27FC236}">
                <a16:creationId xmlns:a16="http://schemas.microsoft.com/office/drawing/2014/main" id="{19D899C4-A157-2843-AA62-104F3CC95921}"/>
              </a:ext>
            </a:extLst>
          </p:cNvPr>
          <p:cNvPicPr>
            <a:picLocks noChangeAspect="1"/>
          </p:cNvPicPr>
          <p:nvPr/>
        </p:nvPicPr>
        <p:blipFill>
          <a:blip r:embed="rId2"/>
          <a:stretch>
            <a:fillRect/>
          </a:stretch>
        </p:blipFill>
        <p:spPr>
          <a:xfrm>
            <a:off x="5965598" y="3850661"/>
            <a:ext cx="334508" cy="299385"/>
          </a:xfrm>
          <a:prstGeom prst="rect">
            <a:avLst/>
          </a:prstGeom>
        </p:spPr>
      </p:pic>
      <p:pic>
        <p:nvPicPr>
          <p:cNvPr id="75" name="Picture 74">
            <a:extLst>
              <a:ext uri="{FF2B5EF4-FFF2-40B4-BE49-F238E27FC236}">
                <a16:creationId xmlns:a16="http://schemas.microsoft.com/office/drawing/2014/main" id="{C2266E72-6639-DF45-8639-5186B3B065CC}"/>
              </a:ext>
            </a:extLst>
          </p:cNvPr>
          <p:cNvPicPr>
            <a:picLocks noChangeAspect="1"/>
          </p:cNvPicPr>
          <p:nvPr/>
        </p:nvPicPr>
        <p:blipFill>
          <a:blip r:embed="rId8"/>
          <a:stretch>
            <a:fillRect/>
          </a:stretch>
        </p:blipFill>
        <p:spPr>
          <a:xfrm>
            <a:off x="7712049" y="3750313"/>
            <a:ext cx="2152156" cy="472424"/>
          </a:xfrm>
          <a:prstGeom prst="rect">
            <a:avLst/>
          </a:prstGeom>
        </p:spPr>
      </p:pic>
      <p:pic>
        <p:nvPicPr>
          <p:cNvPr id="76" name="Picture 75">
            <a:extLst>
              <a:ext uri="{FF2B5EF4-FFF2-40B4-BE49-F238E27FC236}">
                <a16:creationId xmlns:a16="http://schemas.microsoft.com/office/drawing/2014/main" id="{B0182A72-FF24-6048-9162-E17FEB324961}"/>
              </a:ext>
            </a:extLst>
          </p:cNvPr>
          <p:cNvPicPr>
            <a:picLocks noChangeAspect="1"/>
          </p:cNvPicPr>
          <p:nvPr/>
        </p:nvPicPr>
        <p:blipFill>
          <a:blip r:embed="rId2"/>
          <a:stretch>
            <a:fillRect/>
          </a:stretch>
        </p:blipFill>
        <p:spPr>
          <a:xfrm>
            <a:off x="3953944" y="4457629"/>
            <a:ext cx="334508" cy="299385"/>
          </a:xfrm>
          <a:prstGeom prst="rect">
            <a:avLst/>
          </a:prstGeom>
        </p:spPr>
      </p:pic>
      <p:pic>
        <p:nvPicPr>
          <p:cNvPr id="77" name="Picture 76">
            <a:extLst>
              <a:ext uri="{FF2B5EF4-FFF2-40B4-BE49-F238E27FC236}">
                <a16:creationId xmlns:a16="http://schemas.microsoft.com/office/drawing/2014/main" id="{21DE82C8-242D-E749-825E-FFA730FEF944}"/>
              </a:ext>
            </a:extLst>
          </p:cNvPr>
          <p:cNvPicPr>
            <a:picLocks noChangeAspect="1"/>
          </p:cNvPicPr>
          <p:nvPr/>
        </p:nvPicPr>
        <p:blipFill>
          <a:blip r:embed="rId2"/>
          <a:stretch>
            <a:fillRect/>
          </a:stretch>
        </p:blipFill>
        <p:spPr>
          <a:xfrm>
            <a:off x="5965598" y="4504255"/>
            <a:ext cx="334508" cy="299385"/>
          </a:xfrm>
          <a:prstGeom prst="rect">
            <a:avLst/>
          </a:prstGeom>
        </p:spPr>
      </p:pic>
      <p:pic>
        <p:nvPicPr>
          <p:cNvPr id="13" name="Picture 12">
            <a:extLst>
              <a:ext uri="{FF2B5EF4-FFF2-40B4-BE49-F238E27FC236}">
                <a16:creationId xmlns:a16="http://schemas.microsoft.com/office/drawing/2014/main" id="{395347F3-3468-A045-8C70-A92E5683D30F}"/>
              </a:ext>
            </a:extLst>
          </p:cNvPr>
          <p:cNvPicPr>
            <a:picLocks noChangeAspect="1"/>
          </p:cNvPicPr>
          <p:nvPr/>
        </p:nvPicPr>
        <p:blipFill>
          <a:blip r:embed="rId9"/>
          <a:stretch>
            <a:fillRect/>
          </a:stretch>
        </p:blipFill>
        <p:spPr>
          <a:xfrm>
            <a:off x="7795520" y="4451537"/>
            <a:ext cx="1860412" cy="415271"/>
          </a:xfrm>
          <a:prstGeom prst="rect">
            <a:avLst/>
          </a:prstGeom>
        </p:spPr>
      </p:pic>
      <p:grpSp>
        <p:nvGrpSpPr>
          <p:cNvPr id="78" name="Group 77">
            <a:extLst>
              <a:ext uri="{FF2B5EF4-FFF2-40B4-BE49-F238E27FC236}">
                <a16:creationId xmlns:a16="http://schemas.microsoft.com/office/drawing/2014/main" id="{B367E5CE-6881-8741-8057-2DDC70BD2A79}"/>
              </a:ext>
            </a:extLst>
          </p:cNvPr>
          <p:cNvGrpSpPr/>
          <p:nvPr/>
        </p:nvGrpSpPr>
        <p:grpSpPr>
          <a:xfrm>
            <a:off x="3931604" y="5083853"/>
            <a:ext cx="356848" cy="292149"/>
            <a:chOff x="7782317" y="3176802"/>
            <a:chExt cx="464876" cy="404895"/>
          </a:xfrm>
        </p:grpSpPr>
        <p:pic>
          <p:nvPicPr>
            <p:cNvPr id="79" name="Picture 78">
              <a:extLst>
                <a:ext uri="{FF2B5EF4-FFF2-40B4-BE49-F238E27FC236}">
                  <a16:creationId xmlns:a16="http://schemas.microsoft.com/office/drawing/2014/main" id="{97F3479A-B7CC-E344-BB84-ED7D0FEF9AC2}"/>
                </a:ext>
              </a:extLst>
            </p:cNvPr>
            <p:cNvPicPr>
              <a:picLocks noChangeAspect="1"/>
            </p:cNvPicPr>
            <p:nvPr/>
          </p:nvPicPr>
          <p:blipFill>
            <a:blip r:embed="rId2"/>
            <a:stretch>
              <a:fillRect/>
            </a:stretch>
          </p:blipFill>
          <p:spPr>
            <a:xfrm>
              <a:off x="7782317" y="3176802"/>
              <a:ext cx="452396" cy="404895"/>
            </a:xfrm>
            <a:prstGeom prst="rect">
              <a:avLst/>
            </a:prstGeom>
          </p:spPr>
        </p:pic>
        <p:sp>
          <p:nvSpPr>
            <p:cNvPr id="80" name="Rectangle 79">
              <a:extLst>
                <a:ext uri="{FF2B5EF4-FFF2-40B4-BE49-F238E27FC236}">
                  <a16:creationId xmlns:a16="http://schemas.microsoft.com/office/drawing/2014/main" id="{E4371313-2CD2-4443-AA0E-4CD277E470A3}"/>
                </a:ext>
              </a:extLst>
            </p:cNvPr>
            <p:cNvSpPr/>
            <p:nvPr/>
          </p:nvSpPr>
          <p:spPr>
            <a:xfrm rot="2622904">
              <a:off x="7951779" y="3273175"/>
              <a:ext cx="295414" cy="823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F7A0DF8A-7CAB-BD48-B03D-3B2B57B4CF1B}"/>
              </a:ext>
            </a:extLst>
          </p:cNvPr>
          <p:cNvPicPr>
            <a:picLocks noChangeAspect="1"/>
          </p:cNvPicPr>
          <p:nvPr/>
        </p:nvPicPr>
        <p:blipFill>
          <a:blip r:embed="rId5"/>
          <a:stretch>
            <a:fillRect/>
          </a:stretch>
        </p:blipFill>
        <p:spPr>
          <a:xfrm>
            <a:off x="5958354" y="5107636"/>
            <a:ext cx="299385" cy="299385"/>
          </a:xfrm>
          <a:prstGeom prst="rect">
            <a:avLst/>
          </a:prstGeom>
        </p:spPr>
      </p:pic>
      <p:pic>
        <p:nvPicPr>
          <p:cNvPr id="16" name="Picture 15">
            <a:extLst>
              <a:ext uri="{FF2B5EF4-FFF2-40B4-BE49-F238E27FC236}">
                <a16:creationId xmlns:a16="http://schemas.microsoft.com/office/drawing/2014/main" id="{260A670D-805D-F54E-AFC7-75CB402AAE62}"/>
              </a:ext>
            </a:extLst>
          </p:cNvPr>
          <p:cNvPicPr>
            <a:picLocks noChangeAspect="1"/>
          </p:cNvPicPr>
          <p:nvPr/>
        </p:nvPicPr>
        <p:blipFill>
          <a:blip r:embed="rId10"/>
          <a:stretch>
            <a:fillRect/>
          </a:stretch>
        </p:blipFill>
        <p:spPr>
          <a:xfrm>
            <a:off x="7685071" y="5064823"/>
            <a:ext cx="2338427" cy="439554"/>
          </a:xfrm>
          <a:prstGeom prst="rect">
            <a:avLst/>
          </a:prstGeom>
        </p:spPr>
      </p:pic>
      <p:pic>
        <p:nvPicPr>
          <p:cNvPr id="82" name="Picture 81">
            <a:extLst>
              <a:ext uri="{FF2B5EF4-FFF2-40B4-BE49-F238E27FC236}">
                <a16:creationId xmlns:a16="http://schemas.microsoft.com/office/drawing/2014/main" id="{B5D8A355-BFB2-0E40-B3F4-7A9D8419361C}"/>
              </a:ext>
            </a:extLst>
          </p:cNvPr>
          <p:cNvPicPr>
            <a:picLocks noChangeAspect="1"/>
          </p:cNvPicPr>
          <p:nvPr/>
        </p:nvPicPr>
        <p:blipFill>
          <a:blip r:embed="rId5"/>
          <a:stretch>
            <a:fillRect/>
          </a:stretch>
        </p:blipFill>
        <p:spPr>
          <a:xfrm>
            <a:off x="3971505" y="5751922"/>
            <a:ext cx="299385" cy="299385"/>
          </a:xfrm>
          <a:prstGeom prst="rect">
            <a:avLst/>
          </a:prstGeom>
        </p:spPr>
      </p:pic>
      <p:pic>
        <p:nvPicPr>
          <p:cNvPr id="83" name="Picture 82">
            <a:extLst>
              <a:ext uri="{FF2B5EF4-FFF2-40B4-BE49-F238E27FC236}">
                <a16:creationId xmlns:a16="http://schemas.microsoft.com/office/drawing/2014/main" id="{9C8570D5-3C7B-D24F-AF1B-F8B7F12BC302}"/>
              </a:ext>
            </a:extLst>
          </p:cNvPr>
          <p:cNvPicPr>
            <a:picLocks noChangeAspect="1"/>
          </p:cNvPicPr>
          <p:nvPr/>
        </p:nvPicPr>
        <p:blipFill>
          <a:blip r:embed="rId5"/>
          <a:stretch>
            <a:fillRect/>
          </a:stretch>
        </p:blipFill>
        <p:spPr>
          <a:xfrm>
            <a:off x="5952413" y="5755834"/>
            <a:ext cx="299385" cy="299385"/>
          </a:xfrm>
          <a:prstGeom prst="rect">
            <a:avLst/>
          </a:prstGeom>
        </p:spPr>
      </p:pic>
      <p:pic>
        <p:nvPicPr>
          <p:cNvPr id="17" name="Picture 16">
            <a:extLst>
              <a:ext uri="{FF2B5EF4-FFF2-40B4-BE49-F238E27FC236}">
                <a16:creationId xmlns:a16="http://schemas.microsoft.com/office/drawing/2014/main" id="{0370025D-00DB-404C-89D1-A384063E51B5}"/>
              </a:ext>
            </a:extLst>
          </p:cNvPr>
          <p:cNvPicPr>
            <a:picLocks noChangeAspect="1"/>
          </p:cNvPicPr>
          <p:nvPr/>
        </p:nvPicPr>
        <p:blipFill>
          <a:blip r:embed="rId11"/>
          <a:stretch>
            <a:fillRect/>
          </a:stretch>
        </p:blipFill>
        <p:spPr>
          <a:xfrm>
            <a:off x="7811709" y="5729733"/>
            <a:ext cx="2101543" cy="358800"/>
          </a:xfrm>
          <a:prstGeom prst="rect">
            <a:avLst/>
          </a:prstGeom>
        </p:spPr>
      </p:pic>
      <p:sp>
        <p:nvSpPr>
          <p:cNvPr id="87" name="TextBox 86">
            <a:extLst>
              <a:ext uri="{FF2B5EF4-FFF2-40B4-BE49-F238E27FC236}">
                <a16:creationId xmlns:a16="http://schemas.microsoft.com/office/drawing/2014/main" id="{10EAA12B-CF4E-9140-A40F-9512FC2154AE}"/>
              </a:ext>
            </a:extLst>
          </p:cNvPr>
          <p:cNvSpPr txBox="1"/>
          <p:nvPr/>
        </p:nvSpPr>
        <p:spPr>
          <a:xfrm rot="20810621">
            <a:off x="10550232" y="4386336"/>
            <a:ext cx="1448025" cy="369332"/>
          </a:xfrm>
          <a:prstGeom prst="rect">
            <a:avLst/>
          </a:prstGeom>
          <a:noFill/>
        </p:spPr>
        <p:txBody>
          <a:bodyPr wrap="none" rtlCol="0">
            <a:spAutoFit/>
          </a:bodyPr>
          <a:lstStyle/>
          <a:p>
            <a:r>
              <a:rPr lang="en-US" dirty="0">
                <a:solidFill>
                  <a:srgbClr val="C00000"/>
                </a:solidFill>
              </a:rPr>
              <a:t>Implemented</a:t>
            </a:r>
          </a:p>
        </p:txBody>
      </p:sp>
      <p:sp>
        <p:nvSpPr>
          <p:cNvPr id="88" name="Oval 87">
            <a:extLst>
              <a:ext uri="{FF2B5EF4-FFF2-40B4-BE49-F238E27FC236}">
                <a16:creationId xmlns:a16="http://schemas.microsoft.com/office/drawing/2014/main" id="{B1FCCEEC-4493-2B4D-BA32-000673EF31B5}"/>
              </a:ext>
            </a:extLst>
          </p:cNvPr>
          <p:cNvSpPr/>
          <p:nvPr/>
        </p:nvSpPr>
        <p:spPr>
          <a:xfrm rot="20775331">
            <a:off x="10094395" y="4327796"/>
            <a:ext cx="2400785" cy="4864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154D5278-C894-DA4F-B3F6-79928C94A7E0}"/>
              </a:ext>
            </a:extLst>
          </p:cNvPr>
          <p:cNvSpPr txBox="1"/>
          <p:nvPr/>
        </p:nvSpPr>
        <p:spPr>
          <a:xfrm rot="20810621">
            <a:off x="10584129" y="3686664"/>
            <a:ext cx="1448025" cy="369332"/>
          </a:xfrm>
          <a:prstGeom prst="rect">
            <a:avLst/>
          </a:prstGeom>
          <a:noFill/>
        </p:spPr>
        <p:txBody>
          <a:bodyPr wrap="none" rtlCol="0">
            <a:spAutoFit/>
          </a:bodyPr>
          <a:lstStyle/>
          <a:p>
            <a:r>
              <a:rPr lang="en-US" dirty="0">
                <a:solidFill>
                  <a:srgbClr val="C00000"/>
                </a:solidFill>
              </a:rPr>
              <a:t>Implemented</a:t>
            </a:r>
          </a:p>
        </p:txBody>
      </p:sp>
      <p:sp>
        <p:nvSpPr>
          <p:cNvPr id="39" name="Oval 38">
            <a:extLst>
              <a:ext uri="{FF2B5EF4-FFF2-40B4-BE49-F238E27FC236}">
                <a16:creationId xmlns:a16="http://schemas.microsoft.com/office/drawing/2014/main" id="{E2019BBD-EFF4-2745-A7DA-B8AD56136F8B}"/>
              </a:ext>
            </a:extLst>
          </p:cNvPr>
          <p:cNvSpPr/>
          <p:nvPr/>
        </p:nvSpPr>
        <p:spPr>
          <a:xfrm rot="20775331">
            <a:off x="10128292" y="3628124"/>
            <a:ext cx="2400785" cy="4864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3E1FE148-CFEA-7947-A646-0C83FFAFD80E}"/>
              </a:ext>
            </a:extLst>
          </p:cNvPr>
          <p:cNvSpPr txBox="1"/>
          <p:nvPr/>
        </p:nvSpPr>
        <p:spPr>
          <a:xfrm rot="20810621">
            <a:off x="10510775" y="5543646"/>
            <a:ext cx="1539780" cy="369332"/>
          </a:xfrm>
          <a:prstGeom prst="rect">
            <a:avLst/>
          </a:prstGeom>
          <a:noFill/>
        </p:spPr>
        <p:txBody>
          <a:bodyPr wrap="none" rtlCol="0">
            <a:spAutoFit/>
          </a:bodyPr>
          <a:lstStyle/>
          <a:p>
            <a:r>
              <a:rPr lang="en-US" dirty="0">
                <a:solidFill>
                  <a:srgbClr val="C00000"/>
                </a:solidFill>
              </a:rPr>
              <a:t>Space Optimal</a:t>
            </a:r>
          </a:p>
        </p:txBody>
      </p:sp>
      <p:sp>
        <p:nvSpPr>
          <p:cNvPr id="41" name="Oval 40">
            <a:extLst>
              <a:ext uri="{FF2B5EF4-FFF2-40B4-BE49-F238E27FC236}">
                <a16:creationId xmlns:a16="http://schemas.microsoft.com/office/drawing/2014/main" id="{6D9E6B7A-ED92-624D-B845-57E74A1F5E67}"/>
              </a:ext>
            </a:extLst>
          </p:cNvPr>
          <p:cNvSpPr/>
          <p:nvPr/>
        </p:nvSpPr>
        <p:spPr>
          <a:xfrm rot="20775331">
            <a:off x="10100814" y="5485106"/>
            <a:ext cx="2400785" cy="4864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A003E618-48B6-3C4E-8BB1-317A8F233013}"/>
              </a:ext>
            </a:extLst>
          </p:cNvPr>
          <p:cNvPicPr>
            <a:picLocks noChangeAspect="1"/>
          </p:cNvPicPr>
          <p:nvPr/>
        </p:nvPicPr>
        <p:blipFill>
          <a:blip r:embed="rId2"/>
          <a:stretch>
            <a:fillRect/>
          </a:stretch>
        </p:blipFill>
        <p:spPr>
          <a:xfrm>
            <a:off x="3926983" y="6326838"/>
            <a:ext cx="334508" cy="299385"/>
          </a:xfrm>
          <a:prstGeom prst="rect">
            <a:avLst/>
          </a:prstGeom>
        </p:spPr>
      </p:pic>
      <p:pic>
        <p:nvPicPr>
          <p:cNvPr id="43" name="Picture 42">
            <a:extLst>
              <a:ext uri="{FF2B5EF4-FFF2-40B4-BE49-F238E27FC236}">
                <a16:creationId xmlns:a16="http://schemas.microsoft.com/office/drawing/2014/main" id="{3F75434B-4EC6-6648-9CE0-283B3237B672}"/>
              </a:ext>
            </a:extLst>
          </p:cNvPr>
          <p:cNvPicPr>
            <a:picLocks noChangeAspect="1"/>
          </p:cNvPicPr>
          <p:nvPr/>
        </p:nvPicPr>
        <p:blipFill>
          <a:blip r:embed="rId2"/>
          <a:stretch>
            <a:fillRect/>
          </a:stretch>
        </p:blipFill>
        <p:spPr>
          <a:xfrm>
            <a:off x="5938637" y="6341380"/>
            <a:ext cx="334508" cy="299385"/>
          </a:xfrm>
          <a:prstGeom prst="rect">
            <a:avLst/>
          </a:prstGeom>
        </p:spPr>
      </p:pic>
      <p:pic>
        <p:nvPicPr>
          <p:cNvPr id="44" name="Picture 43">
            <a:extLst>
              <a:ext uri="{FF2B5EF4-FFF2-40B4-BE49-F238E27FC236}">
                <a16:creationId xmlns:a16="http://schemas.microsoft.com/office/drawing/2014/main" id="{52926534-DCFA-BC40-A328-D1CC1F3DC514}"/>
              </a:ext>
            </a:extLst>
          </p:cNvPr>
          <p:cNvPicPr>
            <a:picLocks noChangeAspect="1"/>
          </p:cNvPicPr>
          <p:nvPr/>
        </p:nvPicPr>
        <p:blipFill>
          <a:blip r:embed="rId11"/>
          <a:stretch>
            <a:fillRect/>
          </a:stretch>
        </p:blipFill>
        <p:spPr>
          <a:xfrm>
            <a:off x="7783129" y="6220976"/>
            <a:ext cx="2142309" cy="365760"/>
          </a:xfrm>
          <a:prstGeom prst="rect">
            <a:avLst/>
          </a:prstGeom>
        </p:spPr>
      </p:pic>
    </p:spTree>
    <p:extLst>
      <p:ext uri="{BB962C8B-B14F-4D97-AF65-F5344CB8AC3E}">
        <p14:creationId xmlns:p14="http://schemas.microsoft.com/office/powerpoint/2010/main" val="3098472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7" y="-6324"/>
            <a:ext cx="8521065" cy="1083309"/>
          </a:xfrm>
        </p:spPr>
        <p:txBody>
          <a:bodyPr/>
          <a:lstStyle/>
          <a:p>
            <a:r>
              <a:rPr lang="en-US" dirty="0"/>
              <a:t>The basic buffer idea</a:t>
            </a:r>
          </a:p>
        </p:txBody>
      </p:sp>
      <p:sp>
        <p:nvSpPr>
          <p:cNvPr id="7" name="Rectangle 6"/>
          <p:cNvSpPr/>
          <p:nvPr/>
        </p:nvSpPr>
        <p:spPr>
          <a:xfrm>
            <a:off x="7417159" y="3686961"/>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8" name="Rectangle 7"/>
          <p:cNvSpPr/>
          <p:nvPr/>
        </p:nvSpPr>
        <p:spPr>
          <a:xfrm>
            <a:off x="9699202" y="3686961"/>
            <a:ext cx="457200" cy="457200"/>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9" name="Rectangle 8"/>
          <p:cNvSpPr/>
          <p:nvPr/>
        </p:nvSpPr>
        <p:spPr>
          <a:xfrm>
            <a:off x="10459883" y="3686961"/>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10" name="Rectangle 9"/>
          <p:cNvSpPr/>
          <p:nvPr/>
        </p:nvSpPr>
        <p:spPr>
          <a:xfrm>
            <a:off x="6656478" y="3686961"/>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11" name="Rectangle 10"/>
          <p:cNvSpPr/>
          <p:nvPr/>
        </p:nvSpPr>
        <p:spPr>
          <a:xfrm>
            <a:off x="8177840" y="3686961"/>
            <a:ext cx="457200" cy="457200"/>
          </a:xfrm>
          <a:prstGeom prst="rect">
            <a:avLst/>
          </a:prstGeom>
          <a:solidFill>
            <a:srgbClr val="FF8900">
              <a:alpha val="58039"/>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4</a:t>
            </a:r>
          </a:p>
        </p:txBody>
      </p:sp>
      <p:sp>
        <p:nvSpPr>
          <p:cNvPr id="12" name="Rectangle 11"/>
          <p:cNvSpPr/>
          <p:nvPr/>
        </p:nvSpPr>
        <p:spPr>
          <a:xfrm>
            <a:off x="8938521" y="3686961"/>
            <a:ext cx="457200" cy="457200"/>
          </a:xfrm>
          <a:prstGeom prst="rect">
            <a:avLst/>
          </a:prstGeom>
          <a:solidFill>
            <a:srgbClr val="FF8900"/>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7</a:t>
            </a:r>
          </a:p>
        </p:txBody>
      </p:sp>
      <p:sp>
        <p:nvSpPr>
          <p:cNvPr id="13" name="Rectangle 12"/>
          <p:cNvSpPr/>
          <p:nvPr/>
        </p:nvSpPr>
        <p:spPr>
          <a:xfrm>
            <a:off x="5589661" y="2575030"/>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5" name="TextBox 14"/>
          <p:cNvSpPr txBox="1"/>
          <p:nvPr/>
        </p:nvSpPr>
        <p:spPr>
          <a:xfrm>
            <a:off x="4709538" y="1904919"/>
            <a:ext cx="2217445" cy="477054"/>
          </a:xfrm>
          <a:prstGeom prst="rect">
            <a:avLst/>
          </a:prstGeom>
          <a:noFill/>
        </p:spPr>
        <p:txBody>
          <a:bodyPr wrap="square" rtlCol="0">
            <a:spAutoFit/>
          </a:bodyPr>
          <a:lstStyle/>
          <a:p>
            <a:r>
              <a:rPr lang="en-US" sz="2500" dirty="0"/>
              <a:t>Buffer </a:t>
            </a:r>
            <a:r>
              <a:rPr lang="en-US" sz="2500"/>
              <a:t>of size k</a:t>
            </a:r>
            <a:endParaRPr lang="en-US" sz="2500" dirty="0"/>
          </a:p>
        </p:txBody>
      </p:sp>
      <p:cxnSp>
        <p:nvCxnSpPr>
          <p:cNvPr id="16" name="Straight Arrow Connector 15"/>
          <p:cNvCxnSpPr/>
          <p:nvPr/>
        </p:nvCxnSpPr>
        <p:spPr>
          <a:xfrm flipH="1" flipV="1">
            <a:off x="7072433" y="3225069"/>
            <a:ext cx="3616050" cy="4514"/>
          </a:xfrm>
          <a:prstGeom prst="straightConnector1">
            <a:avLst/>
          </a:prstGeom>
          <a:noFill/>
          <a:ln w="25400" cap="flat" cmpd="sng" algn="ctr">
            <a:solidFill>
              <a:sysClr val="windowText" lastClr="000000"/>
            </a:solidFill>
            <a:prstDash val="sysDash"/>
            <a:tailEnd type="arrow"/>
          </a:ln>
          <a:effectLst/>
        </p:spPr>
      </p:cxnSp>
    </p:spTree>
    <p:extLst>
      <p:ext uri="{BB962C8B-B14F-4D97-AF65-F5344CB8AC3E}">
        <p14:creationId xmlns:p14="http://schemas.microsoft.com/office/powerpoint/2010/main" val="419973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7" y="-6324"/>
            <a:ext cx="8521065" cy="1083309"/>
          </a:xfrm>
        </p:spPr>
        <p:txBody>
          <a:bodyPr/>
          <a:lstStyle/>
          <a:p>
            <a:r>
              <a:rPr lang="en-US" dirty="0"/>
              <a:t>The basic buffer idea</a:t>
            </a:r>
          </a:p>
        </p:txBody>
      </p:sp>
      <p:sp>
        <p:nvSpPr>
          <p:cNvPr id="6" name="Rectangle 5"/>
          <p:cNvSpPr/>
          <p:nvPr/>
        </p:nvSpPr>
        <p:spPr>
          <a:xfrm>
            <a:off x="5589661" y="2575030"/>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3" name="TextBox 12"/>
          <p:cNvSpPr txBox="1"/>
          <p:nvPr/>
        </p:nvSpPr>
        <p:spPr>
          <a:xfrm>
            <a:off x="4537953" y="1879303"/>
            <a:ext cx="4580647" cy="477054"/>
          </a:xfrm>
          <a:prstGeom prst="rect">
            <a:avLst/>
          </a:prstGeom>
          <a:noFill/>
        </p:spPr>
        <p:txBody>
          <a:bodyPr wrap="square" rtlCol="0">
            <a:spAutoFit/>
          </a:bodyPr>
          <a:lstStyle/>
          <a:p>
            <a:r>
              <a:rPr lang="en-US" sz="2500"/>
              <a:t>Stores </a:t>
            </a:r>
            <a:r>
              <a:rPr lang="en-US" sz="2500" dirty="0"/>
              <a:t>k stream entries</a:t>
            </a:r>
          </a:p>
        </p:txBody>
      </p:sp>
      <p:sp>
        <p:nvSpPr>
          <p:cNvPr id="15" name="Rectangle 14"/>
          <p:cNvSpPr/>
          <p:nvPr/>
        </p:nvSpPr>
        <p:spPr>
          <a:xfrm>
            <a:off x="5589661" y="4403829"/>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16" name="Rectangle 15"/>
          <p:cNvSpPr/>
          <p:nvPr/>
        </p:nvSpPr>
        <p:spPr>
          <a:xfrm>
            <a:off x="5589661" y="3032873"/>
            <a:ext cx="457200" cy="457200"/>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17" name="Rectangle 16"/>
          <p:cNvSpPr/>
          <p:nvPr/>
        </p:nvSpPr>
        <p:spPr>
          <a:xfrm>
            <a:off x="5589661" y="2572283"/>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18" name="Rectangle 17"/>
          <p:cNvSpPr/>
          <p:nvPr/>
        </p:nvSpPr>
        <p:spPr>
          <a:xfrm>
            <a:off x="5589661" y="4862726"/>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19" name="Rectangle 18"/>
          <p:cNvSpPr/>
          <p:nvPr/>
        </p:nvSpPr>
        <p:spPr>
          <a:xfrm>
            <a:off x="5589661" y="3943239"/>
            <a:ext cx="457200" cy="457200"/>
          </a:xfrm>
          <a:prstGeom prst="rect">
            <a:avLst/>
          </a:prstGeom>
          <a:solidFill>
            <a:srgbClr val="FF8900">
              <a:alpha val="58039"/>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4</a:t>
            </a:r>
          </a:p>
        </p:txBody>
      </p:sp>
      <p:sp>
        <p:nvSpPr>
          <p:cNvPr id="20" name="Rectangle 19"/>
          <p:cNvSpPr/>
          <p:nvPr/>
        </p:nvSpPr>
        <p:spPr>
          <a:xfrm>
            <a:off x="5589661" y="3488056"/>
            <a:ext cx="457200" cy="457200"/>
          </a:xfrm>
          <a:prstGeom prst="rect">
            <a:avLst/>
          </a:prstGeom>
          <a:solidFill>
            <a:srgbClr val="FF8900"/>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7</a:t>
            </a:r>
          </a:p>
        </p:txBody>
      </p:sp>
    </p:spTree>
    <p:extLst>
      <p:ext uri="{BB962C8B-B14F-4D97-AF65-F5344CB8AC3E}">
        <p14:creationId xmlns:p14="http://schemas.microsoft.com/office/powerpoint/2010/main" val="660396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7" y="-6324"/>
            <a:ext cx="8521065" cy="1083309"/>
          </a:xfrm>
        </p:spPr>
        <p:txBody>
          <a:bodyPr/>
          <a:lstStyle/>
          <a:p>
            <a:r>
              <a:rPr lang="en-US" dirty="0"/>
              <a:t>The basic buffer idea</a:t>
            </a:r>
          </a:p>
        </p:txBody>
      </p:sp>
      <p:sp>
        <p:nvSpPr>
          <p:cNvPr id="6" name="Rectangle 5"/>
          <p:cNvSpPr/>
          <p:nvPr/>
        </p:nvSpPr>
        <p:spPr>
          <a:xfrm>
            <a:off x="5589661" y="2575030"/>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3" name="TextBox 12"/>
          <p:cNvSpPr txBox="1"/>
          <p:nvPr/>
        </p:nvSpPr>
        <p:spPr>
          <a:xfrm>
            <a:off x="3852153" y="1879303"/>
            <a:ext cx="4580647" cy="477054"/>
          </a:xfrm>
          <a:prstGeom prst="rect">
            <a:avLst/>
          </a:prstGeom>
          <a:noFill/>
        </p:spPr>
        <p:txBody>
          <a:bodyPr wrap="square" rtlCol="0">
            <a:spAutoFit/>
          </a:bodyPr>
          <a:lstStyle/>
          <a:p>
            <a:r>
              <a:rPr lang="en-US" sz="2500" dirty="0"/>
              <a:t>The buffer sorts k stream entries</a:t>
            </a:r>
          </a:p>
        </p:txBody>
      </p:sp>
      <p:sp>
        <p:nvSpPr>
          <p:cNvPr id="15" name="Rectangle 14"/>
          <p:cNvSpPr/>
          <p:nvPr/>
        </p:nvSpPr>
        <p:spPr>
          <a:xfrm>
            <a:off x="5589661" y="4403831"/>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16" name="Rectangle 15"/>
          <p:cNvSpPr/>
          <p:nvPr/>
        </p:nvSpPr>
        <p:spPr>
          <a:xfrm>
            <a:off x="5589661" y="4861031"/>
            <a:ext cx="457200" cy="457200"/>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17" name="Rectangle 16"/>
          <p:cNvSpPr/>
          <p:nvPr/>
        </p:nvSpPr>
        <p:spPr>
          <a:xfrm>
            <a:off x="5589661" y="3946630"/>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18" name="Rectangle 17"/>
          <p:cNvSpPr/>
          <p:nvPr/>
        </p:nvSpPr>
        <p:spPr>
          <a:xfrm>
            <a:off x="5589661" y="3032230"/>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19" name="Rectangle 18"/>
          <p:cNvSpPr/>
          <p:nvPr/>
        </p:nvSpPr>
        <p:spPr>
          <a:xfrm>
            <a:off x="5589661" y="3489430"/>
            <a:ext cx="457200" cy="457200"/>
          </a:xfrm>
          <a:prstGeom prst="rect">
            <a:avLst/>
          </a:prstGeom>
          <a:solidFill>
            <a:srgbClr val="FF8900">
              <a:alpha val="58039"/>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4</a:t>
            </a:r>
          </a:p>
        </p:txBody>
      </p:sp>
      <p:sp>
        <p:nvSpPr>
          <p:cNvPr id="20" name="Rectangle 19"/>
          <p:cNvSpPr/>
          <p:nvPr/>
        </p:nvSpPr>
        <p:spPr>
          <a:xfrm>
            <a:off x="5589661" y="2575030"/>
            <a:ext cx="457200" cy="457200"/>
          </a:xfrm>
          <a:prstGeom prst="rect">
            <a:avLst/>
          </a:prstGeom>
          <a:solidFill>
            <a:srgbClr val="FF8900"/>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7</a:t>
            </a:r>
          </a:p>
        </p:txBody>
      </p:sp>
    </p:spTree>
    <p:extLst>
      <p:ext uri="{BB962C8B-B14F-4D97-AF65-F5344CB8AC3E}">
        <p14:creationId xmlns:p14="http://schemas.microsoft.com/office/powerpoint/2010/main" val="459341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7" y="-6324"/>
            <a:ext cx="8521065" cy="1083309"/>
          </a:xfrm>
        </p:spPr>
        <p:txBody>
          <a:bodyPr/>
          <a:lstStyle/>
          <a:p>
            <a:r>
              <a:rPr lang="en-US" dirty="0"/>
              <a:t>The basic buffer idea</a:t>
            </a:r>
          </a:p>
        </p:txBody>
      </p:sp>
      <p:sp>
        <p:nvSpPr>
          <p:cNvPr id="6" name="Rectangle 5"/>
          <p:cNvSpPr/>
          <p:nvPr/>
        </p:nvSpPr>
        <p:spPr>
          <a:xfrm>
            <a:off x="5589661" y="2575030"/>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3" name="TextBox 12"/>
          <p:cNvSpPr txBox="1"/>
          <p:nvPr/>
        </p:nvSpPr>
        <p:spPr>
          <a:xfrm>
            <a:off x="4140021" y="1879303"/>
            <a:ext cx="4580647" cy="477054"/>
          </a:xfrm>
          <a:prstGeom prst="rect">
            <a:avLst/>
          </a:prstGeom>
          <a:noFill/>
        </p:spPr>
        <p:txBody>
          <a:bodyPr wrap="square" rtlCol="0">
            <a:spAutoFit/>
          </a:bodyPr>
          <a:lstStyle/>
          <a:p>
            <a:r>
              <a:rPr lang="en-US" sz="2500" dirty="0"/>
              <a:t>Deletes every other item</a:t>
            </a:r>
          </a:p>
        </p:txBody>
      </p:sp>
      <p:sp>
        <p:nvSpPr>
          <p:cNvPr id="15" name="Rectangle 14"/>
          <p:cNvSpPr/>
          <p:nvPr/>
        </p:nvSpPr>
        <p:spPr>
          <a:xfrm>
            <a:off x="5589661" y="4403831"/>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16" name="Rectangle 15"/>
          <p:cNvSpPr/>
          <p:nvPr/>
        </p:nvSpPr>
        <p:spPr>
          <a:xfrm>
            <a:off x="5589661" y="4861031"/>
            <a:ext cx="457200" cy="457200"/>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17" name="Rectangle 16"/>
          <p:cNvSpPr/>
          <p:nvPr/>
        </p:nvSpPr>
        <p:spPr>
          <a:xfrm>
            <a:off x="5589661" y="3946630"/>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18" name="Rectangle 17"/>
          <p:cNvSpPr/>
          <p:nvPr/>
        </p:nvSpPr>
        <p:spPr>
          <a:xfrm>
            <a:off x="5589661" y="3032230"/>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19" name="Rectangle 18"/>
          <p:cNvSpPr/>
          <p:nvPr/>
        </p:nvSpPr>
        <p:spPr>
          <a:xfrm>
            <a:off x="5589661" y="3489430"/>
            <a:ext cx="457200" cy="457200"/>
          </a:xfrm>
          <a:prstGeom prst="rect">
            <a:avLst/>
          </a:prstGeom>
          <a:solidFill>
            <a:srgbClr val="FF8900">
              <a:alpha val="58039"/>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4</a:t>
            </a:r>
          </a:p>
        </p:txBody>
      </p:sp>
      <p:sp>
        <p:nvSpPr>
          <p:cNvPr id="20" name="Rectangle 19"/>
          <p:cNvSpPr/>
          <p:nvPr/>
        </p:nvSpPr>
        <p:spPr>
          <a:xfrm>
            <a:off x="5589661" y="2575030"/>
            <a:ext cx="457200" cy="457200"/>
          </a:xfrm>
          <a:prstGeom prst="rect">
            <a:avLst/>
          </a:prstGeom>
          <a:solidFill>
            <a:srgbClr val="FF8900"/>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7</a:t>
            </a:r>
          </a:p>
        </p:txBody>
      </p:sp>
      <p:sp>
        <p:nvSpPr>
          <p:cNvPr id="12" name="Multiply 11"/>
          <p:cNvSpPr/>
          <p:nvPr/>
        </p:nvSpPr>
        <p:spPr>
          <a:xfrm>
            <a:off x="5293724" y="2406012"/>
            <a:ext cx="1079268" cy="787081"/>
          </a:xfrm>
          <a:prstGeom prst="mathMultiply">
            <a:avLst>
              <a:gd name="adj1" fmla="val 8704"/>
            </a:avLst>
          </a:prstGeom>
          <a:solidFill>
            <a:srgbClr val="FF00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endParaRPr lang="en-US" sz="1600" dirty="0" err="1">
              <a:solidFill>
                <a:schemeClr val="tx1"/>
              </a:solidFill>
              <a:latin typeface="Arial" pitchFamily="34" charset="0"/>
              <a:cs typeface="Arial" pitchFamily="34" charset="0"/>
            </a:endParaRPr>
          </a:p>
        </p:txBody>
      </p:sp>
      <p:sp>
        <p:nvSpPr>
          <p:cNvPr id="21" name="Multiply 20"/>
          <p:cNvSpPr/>
          <p:nvPr/>
        </p:nvSpPr>
        <p:spPr>
          <a:xfrm>
            <a:off x="5278627" y="4218041"/>
            <a:ext cx="1079268" cy="787081"/>
          </a:xfrm>
          <a:prstGeom prst="mathMultiply">
            <a:avLst>
              <a:gd name="adj1" fmla="val 8704"/>
            </a:avLst>
          </a:prstGeom>
          <a:solidFill>
            <a:srgbClr val="FF00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endParaRPr lang="en-US" sz="1600" dirty="0" err="1">
              <a:solidFill>
                <a:schemeClr val="tx1"/>
              </a:solidFill>
              <a:latin typeface="Arial" pitchFamily="34" charset="0"/>
              <a:cs typeface="Arial" pitchFamily="34" charset="0"/>
            </a:endParaRPr>
          </a:p>
        </p:txBody>
      </p:sp>
      <p:sp>
        <p:nvSpPr>
          <p:cNvPr id="22" name="Multiply 21"/>
          <p:cNvSpPr/>
          <p:nvPr/>
        </p:nvSpPr>
        <p:spPr>
          <a:xfrm>
            <a:off x="5278627" y="3367982"/>
            <a:ext cx="1079268" cy="787081"/>
          </a:xfrm>
          <a:prstGeom prst="mathMultiply">
            <a:avLst>
              <a:gd name="adj1" fmla="val 8704"/>
            </a:avLst>
          </a:prstGeom>
          <a:solidFill>
            <a:srgbClr val="FF00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endParaRPr lang="en-US" sz="1600" dirty="0" err="1">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256582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7" y="-6324"/>
            <a:ext cx="8521065" cy="1083309"/>
          </a:xfrm>
        </p:spPr>
        <p:txBody>
          <a:bodyPr/>
          <a:lstStyle/>
          <a:p>
            <a:r>
              <a:rPr lang="en-US" dirty="0"/>
              <a:t>The basic buffer idea</a:t>
            </a:r>
          </a:p>
        </p:txBody>
      </p:sp>
      <p:sp>
        <p:nvSpPr>
          <p:cNvPr id="6" name="Rectangle 5"/>
          <p:cNvSpPr/>
          <p:nvPr/>
        </p:nvSpPr>
        <p:spPr>
          <a:xfrm>
            <a:off x="5589661" y="2575030"/>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3" name="TextBox 12"/>
          <p:cNvSpPr txBox="1"/>
          <p:nvPr/>
        </p:nvSpPr>
        <p:spPr>
          <a:xfrm>
            <a:off x="4264289" y="1470977"/>
            <a:ext cx="4548971" cy="954107"/>
          </a:xfrm>
          <a:prstGeom prst="rect">
            <a:avLst/>
          </a:prstGeom>
          <a:noFill/>
        </p:spPr>
        <p:txBody>
          <a:bodyPr wrap="square" rtlCol="0">
            <a:spAutoFit/>
          </a:bodyPr>
          <a:lstStyle/>
          <a:p>
            <a:r>
              <a:rPr lang="en-US" sz="2800" dirty="0"/>
              <a:t>And </a:t>
            </a:r>
            <a:r>
              <a:rPr lang="en-US" sz="2800"/>
              <a:t>outputs the rest </a:t>
            </a:r>
            <a:endParaRPr lang="en-US" sz="2800" dirty="0"/>
          </a:p>
          <a:p>
            <a:r>
              <a:rPr lang="en-US" sz="2800" dirty="0"/>
              <a:t>with double the weight</a:t>
            </a:r>
          </a:p>
        </p:txBody>
      </p:sp>
      <p:cxnSp>
        <p:nvCxnSpPr>
          <p:cNvPr id="17" name="Straight Arrow Connector 16"/>
          <p:cNvCxnSpPr/>
          <p:nvPr/>
        </p:nvCxnSpPr>
        <p:spPr>
          <a:xfrm flipH="1" flipV="1">
            <a:off x="2675531" y="3225069"/>
            <a:ext cx="2384305" cy="4514"/>
          </a:xfrm>
          <a:prstGeom prst="straightConnector1">
            <a:avLst/>
          </a:prstGeom>
          <a:noFill/>
          <a:ln w="25400" cap="flat" cmpd="sng" algn="ctr">
            <a:solidFill>
              <a:sysClr val="windowText" lastClr="000000"/>
            </a:solidFill>
            <a:prstDash val="sysDash"/>
            <a:tailEnd type="arrow"/>
          </a:ln>
          <a:effectLst/>
        </p:spPr>
      </p:cxnSp>
      <p:sp>
        <p:nvSpPr>
          <p:cNvPr id="20" name="Rectangle 19"/>
          <p:cNvSpPr/>
          <p:nvPr/>
        </p:nvSpPr>
        <p:spPr>
          <a:xfrm>
            <a:off x="4410129" y="3529475"/>
            <a:ext cx="457200" cy="890954"/>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21" name="Rectangle 20"/>
          <p:cNvSpPr/>
          <p:nvPr/>
        </p:nvSpPr>
        <p:spPr>
          <a:xfrm>
            <a:off x="3715382" y="3525114"/>
            <a:ext cx="457200" cy="890954"/>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22" name="Rectangle 21"/>
          <p:cNvSpPr/>
          <p:nvPr/>
        </p:nvSpPr>
        <p:spPr>
          <a:xfrm>
            <a:off x="3020635" y="3525114"/>
            <a:ext cx="457200" cy="890954"/>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Tree>
    <p:extLst>
      <p:ext uri="{BB962C8B-B14F-4D97-AF65-F5344CB8AC3E}">
        <p14:creationId xmlns:p14="http://schemas.microsoft.com/office/powerpoint/2010/main" val="534314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7" y="-6324"/>
            <a:ext cx="8521065" cy="1083309"/>
          </a:xfrm>
        </p:spPr>
        <p:txBody>
          <a:bodyPr/>
          <a:lstStyle/>
          <a:p>
            <a:r>
              <a:rPr lang="en-US" dirty="0"/>
              <a:t>The basic buffer idea</a:t>
            </a:r>
          </a:p>
        </p:txBody>
      </p:sp>
      <p:sp>
        <p:nvSpPr>
          <p:cNvPr id="8" name="Rectangle 7"/>
          <p:cNvSpPr/>
          <p:nvPr/>
        </p:nvSpPr>
        <p:spPr>
          <a:xfrm>
            <a:off x="1053010" y="1911791"/>
            <a:ext cx="457200" cy="457200"/>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16" name="Rectangle 15"/>
          <p:cNvSpPr/>
          <p:nvPr/>
        </p:nvSpPr>
        <p:spPr>
          <a:xfrm>
            <a:off x="1053010" y="3370736"/>
            <a:ext cx="457200" cy="914400"/>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cxnSp>
        <p:nvCxnSpPr>
          <p:cNvPr id="19" name="Straight Connector 18"/>
          <p:cNvCxnSpPr/>
          <p:nvPr/>
        </p:nvCxnSpPr>
        <p:spPr>
          <a:xfrm>
            <a:off x="228605" y="2368991"/>
            <a:ext cx="11446933"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28605" y="4285136"/>
            <a:ext cx="11446933"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28605" y="6009621"/>
            <a:ext cx="11446933"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649133" y="1623909"/>
            <a:ext cx="0" cy="4715934"/>
          </a:xfrm>
          <a:prstGeom prst="line">
            <a:avLst/>
          </a:prstGeom>
          <a:ln w="317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9067799" y="1488442"/>
            <a:ext cx="0" cy="4851401"/>
          </a:xfrm>
          <a:prstGeom prst="line">
            <a:avLst/>
          </a:prstGeom>
          <a:ln w="317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2"/>
          <a:stretch>
            <a:fillRect/>
          </a:stretch>
        </p:blipFill>
        <p:spPr>
          <a:xfrm>
            <a:off x="3553883" y="6416040"/>
            <a:ext cx="190500" cy="177800"/>
          </a:xfrm>
          <a:prstGeom prst="rect">
            <a:avLst/>
          </a:prstGeom>
        </p:spPr>
      </p:pic>
      <p:pic>
        <p:nvPicPr>
          <p:cNvPr id="25" name="Picture 24"/>
          <p:cNvPicPr>
            <a:picLocks noChangeAspect="1"/>
          </p:cNvPicPr>
          <p:nvPr/>
        </p:nvPicPr>
        <p:blipFill>
          <a:blip r:embed="rId2"/>
          <a:stretch>
            <a:fillRect/>
          </a:stretch>
        </p:blipFill>
        <p:spPr>
          <a:xfrm>
            <a:off x="8972549" y="6416040"/>
            <a:ext cx="190500" cy="177800"/>
          </a:xfrm>
          <a:prstGeom prst="rect">
            <a:avLst/>
          </a:prstGeom>
        </p:spPr>
      </p:pic>
      <p:sp>
        <p:nvSpPr>
          <p:cNvPr id="33" name="Rectangle 32"/>
          <p:cNvSpPr/>
          <p:nvPr/>
        </p:nvSpPr>
        <p:spPr>
          <a:xfrm>
            <a:off x="2386966" y="1911791"/>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36" name="Rectangle 35"/>
          <p:cNvSpPr/>
          <p:nvPr/>
        </p:nvSpPr>
        <p:spPr>
          <a:xfrm>
            <a:off x="7740793" y="1905930"/>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37" name="Rectangle 36"/>
          <p:cNvSpPr/>
          <p:nvPr/>
        </p:nvSpPr>
        <p:spPr>
          <a:xfrm>
            <a:off x="6428763" y="1905930"/>
            <a:ext cx="457200" cy="457200"/>
          </a:xfrm>
          <a:prstGeom prst="rect">
            <a:avLst/>
          </a:prstGeom>
          <a:solidFill>
            <a:srgbClr val="FF8900">
              <a:alpha val="58039"/>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4</a:t>
            </a:r>
          </a:p>
        </p:txBody>
      </p:sp>
      <p:sp>
        <p:nvSpPr>
          <p:cNvPr id="38" name="Rectangle 37"/>
          <p:cNvSpPr/>
          <p:nvPr/>
        </p:nvSpPr>
        <p:spPr>
          <a:xfrm>
            <a:off x="10472328" y="1903409"/>
            <a:ext cx="457200" cy="457200"/>
          </a:xfrm>
          <a:prstGeom prst="rect">
            <a:avLst/>
          </a:prstGeom>
          <a:solidFill>
            <a:srgbClr val="FF8900"/>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7</a:t>
            </a:r>
          </a:p>
        </p:txBody>
      </p:sp>
      <p:sp>
        <p:nvSpPr>
          <p:cNvPr id="45" name="Rectangle 44"/>
          <p:cNvSpPr/>
          <p:nvPr/>
        </p:nvSpPr>
        <p:spPr>
          <a:xfrm>
            <a:off x="2386966" y="5125416"/>
            <a:ext cx="457200" cy="890954"/>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47" name="Rectangle 46"/>
          <p:cNvSpPr/>
          <p:nvPr/>
        </p:nvSpPr>
        <p:spPr>
          <a:xfrm>
            <a:off x="5085532" y="1905930"/>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48" name="Rectangle 47"/>
          <p:cNvSpPr/>
          <p:nvPr/>
        </p:nvSpPr>
        <p:spPr>
          <a:xfrm>
            <a:off x="5085532" y="3391695"/>
            <a:ext cx="457200" cy="890954"/>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49" name="Rectangle 48"/>
          <p:cNvSpPr/>
          <p:nvPr/>
        </p:nvSpPr>
        <p:spPr>
          <a:xfrm>
            <a:off x="6429389" y="5119555"/>
            <a:ext cx="457200" cy="890954"/>
          </a:xfrm>
          <a:prstGeom prst="rect">
            <a:avLst/>
          </a:prstGeom>
          <a:solidFill>
            <a:srgbClr val="FF8900">
              <a:alpha val="58039"/>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4</a:t>
            </a:r>
          </a:p>
        </p:txBody>
      </p:sp>
      <p:sp>
        <p:nvSpPr>
          <p:cNvPr id="50" name="Rectangle 49"/>
          <p:cNvSpPr/>
          <p:nvPr/>
        </p:nvSpPr>
        <p:spPr>
          <a:xfrm>
            <a:off x="7740793" y="3391695"/>
            <a:ext cx="457200" cy="896637"/>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51" name="Rectangle 50"/>
          <p:cNvSpPr/>
          <p:nvPr/>
        </p:nvSpPr>
        <p:spPr>
          <a:xfrm>
            <a:off x="10472328" y="5110319"/>
            <a:ext cx="457200" cy="902677"/>
          </a:xfrm>
          <a:prstGeom prst="rect">
            <a:avLst/>
          </a:prstGeom>
          <a:solidFill>
            <a:srgbClr val="FF8900"/>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7</a:t>
            </a:r>
          </a:p>
        </p:txBody>
      </p:sp>
      <p:pic>
        <p:nvPicPr>
          <p:cNvPr id="2" name="Picture 1"/>
          <p:cNvPicPr>
            <a:picLocks noChangeAspect="1"/>
          </p:cNvPicPr>
          <p:nvPr/>
        </p:nvPicPr>
        <p:blipFill>
          <a:blip r:embed="rId3"/>
          <a:stretch>
            <a:fillRect/>
          </a:stretch>
        </p:blipFill>
        <p:spPr>
          <a:xfrm>
            <a:off x="2961216" y="1195917"/>
            <a:ext cx="1765300" cy="469900"/>
          </a:xfrm>
          <a:prstGeom prst="rect">
            <a:avLst/>
          </a:prstGeom>
          <a:solidFill>
            <a:schemeClr val="bg1"/>
          </a:solidFill>
        </p:spPr>
      </p:pic>
      <p:pic>
        <p:nvPicPr>
          <p:cNvPr id="5" name="Picture 4"/>
          <p:cNvPicPr>
            <a:picLocks noChangeAspect="1"/>
          </p:cNvPicPr>
          <p:nvPr/>
        </p:nvPicPr>
        <p:blipFill>
          <a:blip r:embed="rId4"/>
          <a:stretch>
            <a:fillRect/>
          </a:stretch>
        </p:blipFill>
        <p:spPr>
          <a:xfrm>
            <a:off x="2887471" y="3084986"/>
            <a:ext cx="1892300" cy="495300"/>
          </a:xfrm>
          <a:prstGeom prst="rect">
            <a:avLst/>
          </a:prstGeom>
          <a:solidFill>
            <a:schemeClr val="bg1"/>
          </a:solidFill>
        </p:spPr>
      </p:pic>
      <p:pic>
        <p:nvPicPr>
          <p:cNvPr id="6" name="Picture 5"/>
          <p:cNvPicPr>
            <a:picLocks noChangeAspect="1"/>
          </p:cNvPicPr>
          <p:nvPr/>
        </p:nvPicPr>
        <p:blipFill>
          <a:blip r:embed="rId4"/>
          <a:stretch>
            <a:fillRect/>
          </a:stretch>
        </p:blipFill>
        <p:spPr>
          <a:xfrm>
            <a:off x="2914647" y="4942416"/>
            <a:ext cx="1892300" cy="495300"/>
          </a:xfrm>
          <a:prstGeom prst="rect">
            <a:avLst/>
          </a:prstGeom>
          <a:solidFill>
            <a:schemeClr val="bg1"/>
          </a:solidFill>
        </p:spPr>
      </p:pic>
      <p:pic>
        <p:nvPicPr>
          <p:cNvPr id="7" name="Picture 6"/>
          <p:cNvPicPr>
            <a:picLocks noChangeAspect="1"/>
          </p:cNvPicPr>
          <p:nvPr/>
        </p:nvPicPr>
        <p:blipFill>
          <a:blip r:embed="rId5"/>
          <a:stretch>
            <a:fillRect/>
          </a:stretch>
        </p:blipFill>
        <p:spPr>
          <a:xfrm>
            <a:off x="8389140" y="1195917"/>
            <a:ext cx="1765300" cy="469900"/>
          </a:xfrm>
          <a:prstGeom prst="rect">
            <a:avLst/>
          </a:prstGeom>
          <a:solidFill>
            <a:schemeClr val="bg1"/>
          </a:solidFill>
        </p:spPr>
      </p:pic>
      <p:pic>
        <p:nvPicPr>
          <p:cNvPr id="9" name="Picture 8"/>
          <p:cNvPicPr>
            <a:picLocks noChangeAspect="1"/>
          </p:cNvPicPr>
          <p:nvPr/>
        </p:nvPicPr>
        <p:blipFill>
          <a:blip r:embed="rId6"/>
          <a:stretch>
            <a:fillRect/>
          </a:stretch>
        </p:blipFill>
        <p:spPr>
          <a:xfrm>
            <a:off x="8314437" y="4942416"/>
            <a:ext cx="1905000" cy="495300"/>
          </a:xfrm>
          <a:prstGeom prst="rect">
            <a:avLst/>
          </a:prstGeom>
          <a:solidFill>
            <a:schemeClr val="bg1"/>
          </a:solidFill>
        </p:spPr>
      </p:pic>
      <p:pic>
        <p:nvPicPr>
          <p:cNvPr id="10" name="Picture 9"/>
          <p:cNvPicPr>
            <a:picLocks noChangeAspect="1"/>
          </p:cNvPicPr>
          <p:nvPr/>
        </p:nvPicPr>
        <p:blipFill>
          <a:blip r:embed="rId7"/>
          <a:stretch>
            <a:fillRect/>
          </a:stretch>
        </p:blipFill>
        <p:spPr>
          <a:xfrm>
            <a:off x="8319290" y="3123086"/>
            <a:ext cx="1905000" cy="495300"/>
          </a:xfrm>
          <a:prstGeom prst="rect">
            <a:avLst/>
          </a:prstGeom>
          <a:solidFill>
            <a:schemeClr val="bg1"/>
          </a:solidFill>
        </p:spPr>
      </p:pic>
    </p:spTree>
    <p:extLst>
      <p:ext uri="{BB962C8B-B14F-4D97-AF65-F5344CB8AC3E}">
        <p14:creationId xmlns:p14="http://schemas.microsoft.com/office/powerpoint/2010/main" val="1928066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57" y="-6324"/>
            <a:ext cx="8521065" cy="1083309"/>
          </a:xfrm>
        </p:spPr>
        <p:txBody>
          <a:bodyPr/>
          <a:lstStyle/>
          <a:p>
            <a:r>
              <a:rPr lang="en-US" dirty="0"/>
              <a:t>The basic buffer idea</a:t>
            </a:r>
          </a:p>
        </p:txBody>
      </p:sp>
      <p:sp>
        <p:nvSpPr>
          <p:cNvPr id="6" name="Rectangle 5"/>
          <p:cNvSpPr/>
          <p:nvPr/>
        </p:nvSpPr>
        <p:spPr>
          <a:xfrm>
            <a:off x="5589661" y="2575030"/>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3" name="TextBox 12"/>
          <p:cNvSpPr txBox="1"/>
          <p:nvPr/>
        </p:nvSpPr>
        <p:spPr>
          <a:xfrm>
            <a:off x="3835636" y="1311053"/>
            <a:ext cx="4043132" cy="954107"/>
          </a:xfrm>
          <a:prstGeom prst="rect">
            <a:avLst/>
          </a:prstGeom>
          <a:noFill/>
        </p:spPr>
        <p:txBody>
          <a:bodyPr wrap="square" rtlCol="0">
            <a:spAutoFit/>
          </a:bodyPr>
          <a:lstStyle/>
          <a:p>
            <a:r>
              <a:rPr lang="en-US" sz="2800" dirty="0"/>
              <a:t>Repeat             time until the end of the stream</a:t>
            </a:r>
          </a:p>
        </p:txBody>
      </p:sp>
      <p:sp>
        <p:nvSpPr>
          <p:cNvPr id="2" name="Right Brace 1"/>
          <p:cNvSpPr/>
          <p:nvPr/>
        </p:nvSpPr>
        <p:spPr>
          <a:xfrm rot="5400000">
            <a:off x="8503464" y="2219400"/>
            <a:ext cx="509694" cy="4701352"/>
          </a:xfrm>
          <a:prstGeom prst="rightBrace">
            <a:avLst>
              <a:gd name="adj1" fmla="val 8333"/>
              <a:gd name="adj2" fmla="val 5041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3607036" y="3425537"/>
            <a:ext cx="457200" cy="980049"/>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26" name="Right Brace 25"/>
          <p:cNvSpPr/>
          <p:nvPr/>
        </p:nvSpPr>
        <p:spPr>
          <a:xfrm rot="5400000">
            <a:off x="2391244" y="2951877"/>
            <a:ext cx="512934" cy="3233157"/>
          </a:xfrm>
          <a:prstGeom prst="rightBrace">
            <a:avLst>
              <a:gd name="adj1" fmla="val 8333"/>
              <a:gd name="adj2" fmla="val 5041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Oval 26"/>
          <p:cNvSpPr/>
          <p:nvPr/>
        </p:nvSpPr>
        <p:spPr>
          <a:xfrm flipH="1" flipV="1">
            <a:off x="2111633" y="3919952"/>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flipH="1" flipV="1">
            <a:off x="2426218" y="391745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flipH="1" flipV="1">
            <a:off x="2745541" y="3917081"/>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flipH="1" flipV="1">
            <a:off x="3053515" y="391745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3970411" y="5983308"/>
            <a:ext cx="4152900" cy="495300"/>
          </a:xfrm>
          <a:prstGeom prst="rect">
            <a:avLst/>
          </a:prstGeom>
        </p:spPr>
      </p:pic>
      <p:pic>
        <p:nvPicPr>
          <p:cNvPr id="8" name="Picture 7"/>
          <p:cNvPicPr>
            <a:picLocks noChangeAspect="1"/>
          </p:cNvPicPr>
          <p:nvPr/>
        </p:nvPicPr>
        <p:blipFill>
          <a:blip r:embed="rId3"/>
          <a:stretch>
            <a:fillRect/>
          </a:stretch>
        </p:blipFill>
        <p:spPr>
          <a:xfrm>
            <a:off x="8614927" y="5033118"/>
            <a:ext cx="254000" cy="215900"/>
          </a:xfrm>
          <a:prstGeom prst="rect">
            <a:avLst/>
          </a:prstGeom>
        </p:spPr>
      </p:pic>
      <p:pic>
        <p:nvPicPr>
          <p:cNvPr id="9" name="Picture 8"/>
          <p:cNvPicPr>
            <a:picLocks noChangeAspect="1"/>
          </p:cNvPicPr>
          <p:nvPr/>
        </p:nvPicPr>
        <p:blipFill>
          <a:blip r:embed="rId4"/>
          <a:stretch>
            <a:fillRect/>
          </a:stretch>
        </p:blipFill>
        <p:spPr>
          <a:xfrm>
            <a:off x="2283707" y="4906117"/>
            <a:ext cx="698500" cy="469900"/>
          </a:xfrm>
          <a:prstGeom prst="rect">
            <a:avLst/>
          </a:prstGeom>
        </p:spPr>
      </p:pic>
      <p:pic>
        <p:nvPicPr>
          <p:cNvPr id="10" name="Picture 9"/>
          <p:cNvPicPr>
            <a:picLocks noChangeAspect="1"/>
          </p:cNvPicPr>
          <p:nvPr/>
        </p:nvPicPr>
        <p:blipFill>
          <a:blip r:embed="rId5"/>
          <a:stretch>
            <a:fillRect/>
          </a:stretch>
        </p:blipFill>
        <p:spPr>
          <a:xfrm>
            <a:off x="5081661" y="1349093"/>
            <a:ext cx="736600" cy="469900"/>
          </a:xfrm>
          <a:prstGeom prst="rect">
            <a:avLst/>
          </a:prstGeom>
        </p:spPr>
      </p:pic>
      <p:sp>
        <p:nvSpPr>
          <p:cNvPr id="36" name="Oval 35"/>
          <p:cNvSpPr/>
          <p:nvPr/>
        </p:nvSpPr>
        <p:spPr>
          <a:xfrm flipH="1" flipV="1">
            <a:off x="8298428" y="3881042"/>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flipH="1" flipV="1">
            <a:off x="8613013"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flipH="1" flipV="1">
            <a:off x="8932336" y="3878171"/>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flipH="1" flipV="1">
            <a:off x="9240310"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7444825" y="3686794"/>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41" name="Rectangle 40"/>
          <p:cNvSpPr/>
          <p:nvPr/>
        </p:nvSpPr>
        <p:spPr>
          <a:xfrm>
            <a:off x="9707883" y="3686794"/>
            <a:ext cx="457200" cy="457200"/>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42" name="Rectangle 41"/>
          <p:cNvSpPr/>
          <p:nvPr/>
        </p:nvSpPr>
        <p:spPr>
          <a:xfrm>
            <a:off x="10468564" y="3686794"/>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43" name="Rectangle 42"/>
          <p:cNvSpPr/>
          <p:nvPr/>
        </p:nvSpPr>
        <p:spPr>
          <a:xfrm>
            <a:off x="6684144" y="3686794"/>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44" name="Rectangle 43"/>
          <p:cNvSpPr/>
          <p:nvPr/>
        </p:nvSpPr>
        <p:spPr>
          <a:xfrm>
            <a:off x="1198205" y="3402627"/>
            <a:ext cx="457200" cy="980049"/>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Tree>
    <p:extLst>
      <p:ext uri="{BB962C8B-B14F-4D97-AF65-F5344CB8AC3E}">
        <p14:creationId xmlns:p14="http://schemas.microsoft.com/office/powerpoint/2010/main" val="832796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89661" y="2575030"/>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2" name="Right Brace 1"/>
          <p:cNvSpPr/>
          <p:nvPr/>
        </p:nvSpPr>
        <p:spPr>
          <a:xfrm rot="5400000">
            <a:off x="8503464" y="2219400"/>
            <a:ext cx="509694" cy="4701352"/>
          </a:xfrm>
          <a:prstGeom prst="rightBrace">
            <a:avLst>
              <a:gd name="adj1" fmla="val 8333"/>
              <a:gd name="adj2" fmla="val 5041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p:cNvSpPr/>
          <p:nvPr/>
        </p:nvSpPr>
        <p:spPr>
          <a:xfrm flipH="1" flipV="1">
            <a:off x="8298428" y="3881042"/>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flipH="1" flipV="1">
            <a:off x="8613013"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flipH="1" flipV="1">
            <a:off x="8932336" y="3878171"/>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flipH="1" flipV="1">
            <a:off x="9240310"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8614927" y="5033118"/>
            <a:ext cx="254000" cy="215900"/>
          </a:xfrm>
          <a:prstGeom prst="rect">
            <a:avLst/>
          </a:prstGeom>
        </p:spPr>
      </p:pic>
      <p:sp>
        <p:nvSpPr>
          <p:cNvPr id="24" name="Rectangle 23"/>
          <p:cNvSpPr/>
          <p:nvPr/>
        </p:nvSpPr>
        <p:spPr>
          <a:xfrm>
            <a:off x="4708392" y="2575029"/>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5" name="Rectangle 34"/>
          <p:cNvSpPr/>
          <p:nvPr/>
        </p:nvSpPr>
        <p:spPr>
          <a:xfrm>
            <a:off x="3827123" y="2575029"/>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6" name="Rectangle 35"/>
          <p:cNvSpPr/>
          <p:nvPr/>
        </p:nvSpPr>
        <p:spPr>
          <a:xfrm>
            <a:off x="2903222" y="2543793"/>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7" name="Right Brace 36"/>
          <p:cNvSpPr/>
          <p:nvPr/>
        </p:nvSpPr>
        <p:spPr>
          <a:xfrm rot="16200000">
            <a:off x="4221134" y="400106"/>
            <a:ext cx="509694" cy="3538352"/>
          </a:xfrm>
          <a:prstGeom prst="rightBrace">
            <a:avLst>
              <a:gd name="adj1" fmla="val 8333"/>
              <a:gd name="adj2" fmla="val 5041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4362144" y="1283099"/>
            <a:ext cx="2479161" cy="553998"/>
          </a:xfrm>
          <a:prstGeom prst="rect">
            <a:avLst/>
          </a:prstGeom>
          <a:noFill/>
        </p:spPr>
        <p:txBody>
          <a:bodyPr wrap="square" rtlCol="0">
            <a:spAutoFit/>
          </a:bodyPr>
          <a:lstStyle/>
          <a:p>
            <a:r>
              <a:rPr lang="en-US" sz="3000" dirty="0"/>
              <a:t>Buffers of size </a:t>
            </a:r>
          </a:p>
        </p:txBody>
      </p:sp>
      <p:pic>
        <p:nvPicPr>
          <p:cNvPr id="7" name="Picture 6"/>
          <p:cNvPicPr>
            <a:picLocks noChangeAspect="1"/>
          </p:cNvPicPr>
          <p:nvPr/>
        </p:nvPicPr>
        <p:blipFill>
          <a:blip r:embed="rId3"/>
          <a:stretch>
            <a:fillRect/>
          </a:stretch>
        </p:blipFill>
        <p:spPr>
          <a:xfrm>
            <a:off x="6871022" y="1386051"/>
            <a:ext cx="215900" cy="330200"/>
          </a:xfrm>
          <a:prstGeom prst="rect">
            <a:avLst/>
          </a:prstGeom>
        </p:spPr>
      </p:pic>
      <p:pic>
        <p:nvPicPr>
          <p:cNvPr id="11" name="Picture 10"/>
          <p:cNvPicPr>
            <a:picLocks noChangeAspect="1"/>
          </p:cNvPicPr>
          <p:nvPr/>
        </p:nvPicPr>
        <p:blipFill>
          <a:blip r:embed="rId4"/>
          <a:stretch>
            <a:fillRect/>
          </a:stretch>
        </p:blipFill>
        <p:spPr>
          <a:xfrm>
            <a:off x="3263900" y="6041283"/>
            <a:ext cx="5664200" cy="495300"/>
          </a:xfrm>
          <a:prstGeom prst="rect">
            <a:avLst/>
          </a:prstGeom>
        </p:spPr>
      </p:pic>
      <p:pic>
        <p:nvPicPr>
          <p:cNvPr id="12" name="Picture 11"/>
          <p:cNvPicPr>
            <a:picLocks noChangeAspect="1"/>
          </p:cNvPicPr>
          <p:nvPr/>
        </p:nvPicPr>
        <p:blipFill>
          <a:blip r:embed="rId5"/>
          <a:stretch>
            <a:fillRect/>
          </a:stretch>
        </p:blipFill>
        <p:spPr>
          <a:xfrm>
            <a:off x="2803295" y="1283806"/>
            <a:ext cx="1371600" cy="469900"/>
          </a:xfrm>
          <a:prstGeom prst="rect">
            <a:avLst/>
          </a:prstGeom>
        </p:spPr>
      </p:pic>
      <p:sp>
        <p:nvSpPr>
          <p:cNvPr id="23" name="Rectangle 22"/>
          <p:cNvSpPr/>
          <p:nvPr/>
        </p:nvSpPr>
        <p:spPr>
          <a:xfrm>
            <a:off x="7444825" y="3686794"/>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25" name="Rectangle 24"/>
          <p:cNvSpPr/>
          <p:nvPr/>
        </p:nvSpPr>
        <p:spPr>
          <a:xfrm>
            <a:off x="9707883" y="3686794"/>
            <a:ext cx="457200" cy="457200"/>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26" name="Rectangle 25"/>
          <p:cNvSpPr/>
          <p:nvPr/>
        </p:nvSpPr>
        <p:spPr>
          <a:xfrm>
            <a:off x="10468564" y="3686794"/>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27" name="Rectangle 26"/>
          <p:cNvSpPr/>
          <p:nvPr/>
        </p:nvSpPr>
        <p:spPr>
          <a:xfrm>
            <a:off x="6684144" y="3686794"/>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28" name="Title 1"/>
          <p:cNvSpPr txBox="1">
            <a:spLocks/>
          </p:cNvSpPr>
          <p:nvPr/>
        </p:nvSpPr>
        <p:spPr>
          <a:xfrm>
            <a:off x="0" y="-6243"/>
            <a:ext cx="10459883" cy="1083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Manku</a:t>
            </a:r>
            <a:r>
              <a:rPr lang="en-US" dirty="0"/>
              <a:t>-</a:t>
            </a:r>
            <a:r>
              <a:rPr lang="en-US" dirty="0" err="1"/>
              <a:t>Rajagopalan</a:t>
            </a:r>
            <a:r>
              <a:rPr lang="en-US" dirty="0"/>
              <a:t>-Lindsay (MRL) sketch</a:t>
            </a:r>
          </a:p>
        </p:txBody>
      </p:sp>
    </p:spTree>
    <p:extLst>
      <p:ext uri="{BB962C8B-B14F-4D97-AF65-F5344CB8AC3E}">
        <p14:creationId xmlns:p14="http://schemas.microsoft.com/office/powerpoint/2010/main" val="861114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43200" y="1671489"/>
            <a:ext cx="2692400" cy="469900"/>
          </a:xfrm>
          <a:prstGeom prst="rect">
            <a:avLst/>
          </a:prstGeom>
        </p:spPr>
      </p:pic>
      <p:sp>
        <p:nvSpPr>
          <p:cNvPr id="6" name="TextBox 5"/>
          <p:cNvSpPr txBox="1"/>
          <p:nvPr/>
        </p:nvSpPr>
        <p:spPr>
          <a:xfrm>
            <a:off x="1070042" y="1600451"/>
            <a:ext cx="1673157" cy="523220"/>
          </a:xfrm>
          <a:prstGeom prst="rect">
            <a:avLst/>
          </a:prstGeom>
          <a:noFill/>
        </p:spPr>
        <p:txBody>
          <a:bodyPr wrap="square" rtlCol="0">
            <a:spAutoFit/>
          </a:bodyPr>
          <a:lstStyle/>
          <a:p>
            <a:r>
              <a:rPr lang="en-US" sz="2800" dirty="0"/>
              <a:t>If we set</a:t>
            </a:r>
          </a:p>
        </p:txBody>
      </p:sp>
      <p:pic>
        <p:nvPicPr>
          <p:cNvPr id="7" name="Picture 6"/>
          <p:cNvPicPr>
            <a:picLocks noChangeAspect="1"/>
          </p:cNvPicPr>
          <p:nvPr/>
        </p:nvPicPr>
        <p:blipFill>
          <a:blip r:embed="rId3"/>
          <a:stretch>
            <a:fillRect/>
          </a:stretch>
        </p:blipFill>
        <p:spPr>
          <a:xfrm>
            <a:off x="2743200" y="2682492"/>
            <a:ext cx="3911600" cy="495300"/>
          </a:xfrm>
          <a:prstGeom prst="rect">
            <a:avLst/>
          </a:prstGeom>
        </p:spPr>
      </p:pic>
      <p:sp>
        <p:nvSpPr>
          <p:cNvPr id="8" name="TextBox 7"/>
          <p:cNvSpPr txBox="1"/>
          <p:nvPr/>
        </p:nvSpPr>
        <p:spPr>
          <a:xfrm>
            <a:off x="1070043" y="2735812"/>
            <a:ext cx="1673157" cy="523220"/>
          </a:xfrm>
          <a:prstGeom prst="rect">
            <a:avLst/>
          </a:prstGeom>
          <a:noFill/>
        </p:spPr>
        <p:txBody>
          <a:bodyPr wrap="square" rtlCol="0">
            <a:spAutoFit/>
          </a:bodyPr>
          <a:lstStyle/>
          <a:p>
            <a:r>
              <a:rPr lang="en-US" sz="2800" dirty="0"/>
              <a:t>We get</a:t>
            </a:r>
          </a:p>
        </p:txBody>
      </p:sp>
      <p:sp>
        <p:nvSpPr>
          <p:cNvPr id="9" name="TextBox 8"/>
          <p:cNvSpPr txBox="1"/>
          <p:nvPr/>
        </p:nvSpPr>
        <p:spPr>
          <a:xfrm>
            <a:off x="1070041" y="3871173"/>
            <a:ext cx="9649840" cy="523220"/>
          </a:xfrm>
          <a:prstGeom prst="rect">
            <a:avLst/>
          </a:prstGeom>
          <a:noFill/>
        </p:spPr>
        <p:txBody>
          <a:bodyPr wrap="square" rtlCol="0">
            <a:spAutoFit/>
          </a:bodyPr>
          <a:lstStyle/>
          <a:p>
            <a:r>
              <a:rPr lang="en-US" sz="2800" dirty="0"/>
              <a:t>And we maintain only                            items from the stream!</a:t>
            </a:r>
          </a:p>
        </p:txBody>
      </p:sp>
      <p:pic>
        <p:nvPicPr>
          <p:cNvPr id="10" name="Picture 9"/>
          <p:cNvPicPr>
            <a:picLocks noChangeAspect="1"/>
          </p:cNvPicPr>
          <p:nvPr/>
        </p:nvPicPr>
        <p:blipFill>
          <a:blip r:embed="rId4"/>
          <a:stretch>
            <a:fillRect/>
          </a:stretch>
        </p:blipFill>
        <p:spPr>
          <a:xfrm>
            <a:off x="4591272" y="3860993"/>
            <a:ext cx="1841500" cy="533400"/>
          </a:xfrm>
          <a:prstGeom prst="rect">
            <a:avLst/>
          </a:prstGeom>
        </p:spPr>
      </p:pic>
      <p:sp>
        <p:nvSpPr>
          <p:cNvPr id="11" name="Title 1"/>
          <p:cNvSpPr txBox="1">
            <a:spLocks/>
          </p:cNvSpPr>
          <p:nvPr/>
        </p:nvSpPr>
        <p:spPr>
          <a:xfrm>
            <a:off x="0" y="-6243"/>
            <a:ext cx="10459883" cy="1083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Manku</a:t>
            </a:r>
            <a:r>
              <a:rPr lang="en-US" dirty="0"/>
              <a:t>-</a:t>
            </a:r>
            <a:r>
              <a:rPr lang="en-US" dirty="0" err="1"/>
              <a:t>Rajagopalan</a:t>
            </a:r>
            <a:r>
              <a:rPr lang="en-US" dirty="0"/>
              <a:t>-Lindsay (MRL) sketch</a:t>
            </a:r>
          </a:p>
        </p:txBody>
      </p:sp>
    </p:spTree>
    <p:extLst>
      <p:ext uri="{BB962C8B-B14F-4D97-AF65-F5344CB8AC3E}">
        <p14:creationId xmlns:p14="http://schemas.microsoft.com/office/powerpoint/2010/main" val="2023077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3D5E9B-ED27-A346-A1FC-C2228946127E}"/>
              </a:ext>
            </a:extLst>
          </p:cNvPr>
          <p:cNvGrpSpPr/>
          <p:nvPr/>
        </p:nvGrpSpPr>
        <p:grpSpPr>
          <a:xfrm>
            <a:off x="2854411" y="1226197"/>
            <a:ext cx="6391483" cy="5163966"/>
            <a:chOff x="2854411" y="1003177"/>
            <a:chExt cx="6391483" cy="5163966"/>
          </a:xfrm>
        </p:grpSpPr>
        <p:sp>
          <p:nvSpPr>
            <p:cNvPr id="7" name="Can 6"/>
            <p:cNvSpPr/>
            <p:nvPr/>
          </p:nvSpPr>
          <p:spPr>
            <a:xfrm>
              <a:off x="4775654" y="4476808"/>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Sketch</a:t>
              </a:r>
            </a:p>
          </p:txBody>
        </p:sp>
        <p:cxnSp>
          <p:nvCxnSpPr>
            <p:cNvPr id="8" name="Curved Connector 7"/>
            <p:cNvCxnSpPr/>
            <p:nvPr/>
          </p:nvCxnSpPr>
          <p:spPr>
            <a:xfrm rot="5400000">
              <a:off x="4870601" y="4277561"/>
              <a:ext cx="503149" cy="1313"/>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Cloud 8"/>
            <p:cNvSpPr/>
            <p:nvPr/>
          </p:nvSpPr>
          <p:spPr>
            <a:xfrm>
              <a:off x="3452676" y="1003177"/>
              <a:ext cx="3463637" cy="1826281"/>
            </a:xfrm>
            <a:prstGeom prst="cloud">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The World</a:t>
              </a:r>
            </a:p>
          </p:txBody>
        </p:sp>
        <p:cxnSp>
          <p:nvCxnSpPr>
            <p:cNvPr id="10" name="Curved Connector 9"/>
            <p:cNvCxnSpPr/>
            <p:nvPr/>
          </p:nvCxnSpPr>
          <p:spPr>
            <a:xfrm rot="16200000" flipH="1">
              <a:off x="4240120" y="2372892"/>
              <a:ext cx="1070575" cy="976111"/>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Curved Connector 10"/>
            <p:cNvCxnSpPr/>
            <p:nvPr/>
          </p:nvCxnSpPr>
          <p:spPr>
            <a:xfrm rot="16200000" flipH="1">
              <a:off x="4484351" y="2617121"/>
              <a:ext cx="1070577" cy="48764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5400000">
              <a:off x="4885364" y="2703757"/>
              <a:ext cx="1070576" cy="314379"/>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5400000">
              <a:off x="5137264" y="2451857"/>
              <a:ext cx="1070577" cy="818179"/>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208877" y="5537391"/>
              <a:ext cx="2109170" cy="62975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Query Algorithm</a:t>
              </a:r>
            </a:p>
          </p:txBody>
        </p:sp>
        <p:cxnSp>
          <p:nvCxnSpPr>
            <p:cNvPr id="15" name="Curved Connector 14"/>
            <p:cNvCxnSpPr/>
            <p:nvPr/>
          </p:nvCxnSpPr>
          <p:spPr>
            <a:xfrm rot="5400000">
              <a:off x="4900448" y="5316978"/>
              <a:ext cx="440826"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Can 15"/>
            <p:cNvSpPr/>
            <p:nvPr/>
          </p:nvSpPr>
          <p:spPr>
            <a:xfrm>
              <a:off x="8270278" y="553739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Result</a:t>
              </a:r>
            </a:p>
          </p:txBody>
        </p:sp>
        <p:cxnSp>
          <p:nvCxnSpPr>
            <p:cNvPr id="17" name="Curved Connector 16"/>
            <p:cNvCxnSpPr>
              <a:endCxn id="16" idx="2"/>
            </p:cNvCxnSpPr>
            <p:nvPr/>
          </p:nvCxnSpPr>
          <p:spPr>
            <a:xfrm flipV="1">
              <a:off x="6318047" y="5847269"/>
              <a:ext cx="1952232" cy="499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854411" y="5713072"/>
              <a:ext cx="881653" cy="27839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Query</a:t>
              </a:r>
            </a:p>
          </p:txBody>
        </p:sp>
        <p:cxnSp>
          <p:nvCxnSpPr>
            <p:cNvPr id="19" name="Curved Connector 18"/>
            <p:cNvCxnSpPr>
              <a:stCxn id="18" idx="3"/>
              <a:endCxn id="14" idx="1"/>
            </p:cNvCxnSpPr>
            <p:nvPr/>
          </p:nvCxnSpPr>
          <p:spPr>
            <a:xfrm>
              <a:off x="3736063" y="5852267"/>
              <a:ext cx="472814"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rot="16200000" flipV="1">
              <a:off x="5121849" y="4278215"/>
              <a:ext cx="503145" cy="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Can 20"/>
            <p:cNvSpPr/>
            <p:nvPr/>
          </p:nvSpPr>
          <p:spPr>
            <a:xfrm>
              <a:off x="8270278" y="4476808"/>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Result</a:t>
              </a:r>
            </a:p>
          </p:txBody>
        </p:sp>
        <p:cxnSp>
          <p:nvCxnSpPr>
            <p:cNvPr id="22" name="Curved Connector 21"/>
            <p:cNvCxnSpPr>
              <a:stCxn id="7" idx="4"/>
              <a:endCxn id="21" idx="2"/>
            </p:cNvCxnSpPr>
            <p:nvPr/>
          </p:nvCxnSpPr>
          <p:spPr>
            <a:xfrm>
              <a:off x="5751270" y="4786687"/>
              <a:ext cx="2519008"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Curved Connector 22"/>
            <p:cNvCxnSpPr/>
            <p:nvPr/>
          </p:nvCxnSpPr>
          <p:spPr>
            <a:xfrm rot="16200000" flipV="1">
              <a:off x="5152677" y="5317306"/>
              <a:ext cx="441482" cy="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4632960" y="3396891"/>
              <a:ext cx="1234440" cy="62975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Compute</a:t>
              </a:r>
              <a:endParaRPr lang="en-US" dirty="0">
                <a:solidFill>
                  <a:schemeClr val="tx1"/>
                </a:solidFill>
              </a:endParaRPr>
            </a:p>
          </p:txBody>
        </p:sp>
      </p:grpSp>
      <p:sp>
        <p:nvSpPr>
          <p:cNvPr id="29" name="Title 1"/>
          <p:cNvSpPr>
            <a:spLocks noGrp="1"/>
          </p:cNvSpPr>
          <p:nvPr>
            <p:ph type="title"/>
          </p:nvPr>
        </p:nvSpPr>
        <p:spPr>
          <a:xfrm>
            <a:off x="0" y="0"/>
            <a:ext cx="8521065" cy="1083309"/>
          </a:xfrm>
        </p:spPr>
        <p:txBody>
          <a:bodyPr/>
          <a:lstStyle/>
          <a:p>
            <a:r>
              <a:rPr lang="en-US" dirty="0"/>
              <a:t>The streaming model</a:t>
            </a:r>
          </a:p>
        </p:txBody>
      </p:sp>
    </p:spTree>
    <p:extLst>
      <p:ext uri="{BB962C8B-B14F-4D97-AF65-F5344CB8AC3E}">
        <p14:creationId xmlns:p14="http://schemas.microsoft.com/office/powerpoint/2010/main" val="945752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6243"/>
            <a:ext cx="10459883" cy="1083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Greenwald-Khanna (GK) sketch</a:t>
            </a:r>
          </a:p>
        </p:txBody>
      </p:sp>
      <p:pic>
        <p:nvPicPr>
          <p:cNvPr id="12" name="Picture 11"/>
          <p:cNvPicPr>
            <a:picLocks noChangeAspect="1"/>
          </p:cNvPicPr>
          <p:nvPr/>
        </p:nvPicPr>
        <p:blipFill>
          <a:blip r:embed="rId2"/>
          <a:stretch>
            <a:fillRect/>
          </a:stretch>
        </p:blipFill>
        <p:spPr>
          <a:xfrm>
            <a:off x="2743200" y="2682492"/>
            <a:ext cx="3911600" cy="495300"/>
          </a:xfrm>
          <a:prstGeom prst="rect">
            <a:avLst/>
          </a:prstGeom>
        </p:spPr>
      </p:pic>
      <p:sp>
        <p:nvSpPr>
          <p:cNvPr id="13" name="TextBox 12"/>
          <p:cNvSpPr txBox="1"/>
          <p:nvPr/>
        </p:nvSpPr>
        <p:spPr>
          <a:xfrm>
            <a:off x="1070043" y="2735812"/>
            <a:ext cx="1673157" cy="523220"/>
          </a:xfrm>
          <a:prstGeom prst="rect">
            <a:avLst/>
          </a:prstGeom>
          <a:noFill/>
        </p:spPr>
        <p:txBody>
          <a:bodyPr wrap="square" rtlCol="0">
            <a:spAutoFit/>
          </a:bodyPr>
          <a:lstStyle/>
          <a:p>
            <a:r>
              <a:rPr lang="en-US" sz="2800" dirty="0"/>
              <a:t>It gets</a:t>
            </a:r>
          </a:p>
        </p:txBody>
      </p:sp>
      <p:sp>
        <p:nvSpPr>
          <p:cNvPr id="14" name="TextBox 13"/>
          <p:cNvSpPr txBox="1"/>
          <p:nvPr/>
        </p:nvSpPr>
        <p:spPr>
          <a:xfrm>
            <a:off x="1070041" y="3871173"/>
            <a:ext cx="9649840" cy="523220"/>
          </a:xfrm>
          <a:prstGeom prst="rect">
            <a:avLst/>
          </a:prstGeom>
          <a:noFill/>
        </p:spPr>
        <p:txBody>
          <a:bodyPr wrap="square" rtlCol="0">
            <a:spAutoFit/>
          </a:bodyPr>
          <a:lstStyle/>
          <a:p>
            <a:r>
              <a:rPr lang="en-US" sz="2800" dirty="0"/>
              <a:t>And maintains only                                  items from the stream!</a:t>
            </a:r>
          </a:p>
        </p:txBody>
      </p:sp>
      <p:sp>
        <p:nvSpPr>
          <p:cNvPr id="16" name="TextBox 15"/>
          <p:cNvSpPr txBox="1"/>
          <p:nvPr/>
        </p:nvSpPr>
        <p:spPr>
          <a:xfrm>
            <a:off x="1070042" y="1600451"/>
            <a:ext cx="7704307" cy="523220"/>
          </a:xfrm>
          <a:prstGeom prst="rect">
            <a:avLst/>
          </a:prstGeom>
          <a:noFill/>
        </p:spPr>
        <p:txBody>
          <a:bodyPr wrap="square" rtlCol="0">
            <a:spAutoFit/>
          </a:bodyPr>
          <a:lstStyle/>
          <a:p>
            <a:r>
              <a:rPr lang="en-US" sz="2800" dirty="0"/>
              <a:t>Uses a completely </a:t>
            </a:r>
            <a:r>
              <a:rPr lang="en-US" sz="2800"/>
              <a:t>different construction</a:t>
            </a:r>
            <a:endParaRPr lang="en-US" sz="2800" dirty="0"/>
          </a:p>
        </p:txBody>
      </p:sp>
      <p:pic>
        <p:nvPicPr>
          <p:cNvPr id="2" name="Picture 1"/>
          <p:cNvPicPr>
            <a:picLocks noChangeAspect="1"/>
          </p:cNvPicPr>
          <p:nvPr/>
        </p:nvPicPr>
        <p:blipFill>
          <a:blip r:embed="rId3"/>
          <a:stretch>
            <a:fillRect/>
          </a:stretch>
        </p:blipFill>
        <p:spPr>
          <a:xfrm>
            <a:off x="4152061" y="3924493"/>
            <a:ext cx="2311400" cy="469900"/>
          </a:xfrm>
          <a:prstGeom prst="rect">
            <a:avLst/>
          </a:prstGeom>
        </p:spPr>
      </p:pic>
    </p:spTree>
    <p:extLst>
      <p:ext uri="{BB962C8B-B14F-4D97-AF65-F5344CB8AC3E}">
        <p14:creationId xmlns:p14="http://schemas.microsoft.com/office/powerpoint/2010/main" val="2027163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6243"/>
            <a:ext cx="11751013" cy="1083309"/>
          </a:xfrm>
        </p:spPr>
        <p:txBody>
          <a:bodyPr>
            <a:normAutofit/>
          </a:bodyPr>
          <a:lstStyle/>
          <a:p>
            <a:r>
              <a:rPr lang="en-US" dirty="0"/>
              <a:t>Agarwal, </a:t>
            </a:r>
            <a:r>
              <a:rPr lang="en-US" dirty="0" err="1"/>
              <a:t>Cormode</a:t>
            </a:r>
            <a:r>
              <a:rPr lang="en-US" dirty="0"/>
              <a:t>, Huang, Phillips, Wei, Yi  (1)</a:t>
            </a:r>
          </a:p>
        </p:txBody>
      </p:sp>
      <p:sp>
        <p:nvSpPr>
          <p:cNvPr id="6" name="Rectangle 5"/>
          <p:cNvSpPr/>
          <p:nvPr/>
        </p:nvSpPr>
        <p:spPr>
          <a:xfrm>
            <a:off x="5589661" y="2575030"/>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2" name="Right Brace 1"/>
          <p:cNvSpPr/>
          <p:nvPr/>
        </p:nvSpPr>
        <p:spPr>
          <a:xfrm rot="5400000" flipH="1">
            <a:off x="7611954" y="1821324"/>
            <a:ext cx="628268" cy="3036907"/>
          </a:xfrm>
          <a:prstGeom prst="rightBrace">
            <a:avLst>
              <a:gd name="adj1" fmla="val 8333"/>
              <a:gd name="adj2" fmla="val 5041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4708392" y="2575029"/>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5" name="Rectangle 34"/>
          <p:cNvSpPr/>
          <p:nvPr/>
        </p:nvSpPr>
        <p:spPr>
          <a:xfrm>
            <a:off x="3827123" y="2575029"/>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6" name="Rectangle 35"/>
          <p:cNvSpPr/>
          <p:nvPr/>
        </p:nvSpPr>
        <p:spPr>
          <a:xfrm>
            <a:off x="2903222" y="2543793"/>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7" name="Right Brace 36"/>
          <p:cNvSpPr/>
          <p:nvPr/>
        </p:nvSpPr>
        <p:spPr>
          <a:xfrm rot="16200000">
            <a:off x="4221134" y="400106"/>
            <a:ext cx="509694" cy="3538352"/>
          </a:xfrm>
          <a:prstGeom prst="rightBrace">
            <a:avLst>
              <a:gd name="adj1" fmla="val 8333"/>
              <a:gd name="adj2" fmla="val 5041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4362144" y="1283099"/>
            <a:ext cx="2479161" cy="553998"/>
          </a:xfrm>
          <a:prstGeom prst="rect">
            <a:avLst/>
          </a:prstGeom>
          <a:noFill/>
        </p:spPr>
        <p:txBody>
          <a:bodyPr wrap="square" rtlCol="0">
            <a:spAutoFit/>
          </a:bodyPr>
          <a:lstStyle/>
          <a:p>
            <a:r>
              <a:rPr lang="en-US" sz="3000" dirty="0"/>
              <a:t>Buffers of size </a:t>
            </a:r>
          </a:p>
        </p:txBody>
      </p:sp>
      <p:pic>
        <p:nvPicPr>
          <p:cNvPr id="7" name="Picture 6"/>
          <p:cNvPicPr>
            <a:picLocks noChangeAspect="1"/>
          </p:cNvPicPr>
          <p:nvPr/>
        </p:nvPicPr>
        <p:blipFill>
          <a:blip r:embed="rId2"/>
          <a:stretch>
            <a:fillRect/>
          </a:stretch>
        </p:blipFill>
        <p:spPr>
          <a:xfrm>
            <a:off x="6871022" y="1386051"/>
            <a:ext cx="215900" cy="330200"/>
          </a:xfrm>
          <a:prstGeom prst="rect">
            <a:avLst/>
          </a:prstGeom>
        </p:spPr>
      </p:pic>
      <p:pic>
        <p:nvPicPr>
          <p:cNvPr id="5" name="Picture 4"/>
          <p:cNvPicPr>
            <a:picLocks noChangeAspect="1"/>
          </p:cNvPicPr>
          <p:nvPr/>
        </p:nvPicPr>
        <p:blipFill>
          <a:blip r:embed="rId3"/>
          <a:stretch>
            <a:fillRect/>
          </a:stretch>
        </p:blipFill>
        <p:spPr>
          <a:xfrm>
            <a:off x="2729058" y="1261999"/>
            <a:ext cx="1562100" cy="469900"/>
          </a:xfrm>
          <a:prstGeom prst="rect">
            <a:avLst/>
          </a:prstGeom>
        </p:spPr>
      </p:pic>
      <p:sp>
        <p:nvSpPr>
          <p:cNvPr id="25" name="TextBox 24"/>
          <p:cNvSpPr txBox="1"/>
          <p:nvPr/>
        </p:nvSpPr>
        <p:spPr>
          <a:xfrm>
            <a:off x="6871022" y="2036795"/>
            <a:ext cx="4879991" cy="1015663"/>
          </a:xfrm>
          <a:prstGeom prst="rect">
            <a:avLst/>
          </a:prstGeom>
          <a:noFill/>
        </p:spPr>
        <p:txBody>
          <a:bodyPr wrap="square" rtlCol="0">
            <a:spAutoFit/>
          </a:bodyPr>
          <a:lstStyle/>
          <a:p>
            <a:r>
              <a:rPr lang="en-US" sz="3000" dirty="0"/>
              <a:t>start sampling </a:t>
            </a:r>
          </a:p>
          <a:p>
            <a:r>
              <a:rPr lang="en-US" sz="3000" dirty="0"/>
              <a:t>after                     items</a:t>
            </a:r>
          </a:p>
        </p:txBody>
      </p:sp>
      <p:pic>
        <p:nvPicPr>
          <p:cNvPr id="26" name="Picture 25"/>
          <p:cNvPicPr>
            <a:picLocks noChangeAspect="1"/>
          </p:cNvPicPr>
          <p:nvPr/>
        </p:nvPicPr>
        <p:blipFill>
          <a:blip r:embed="rId4"/>
          <a:stretch>
            <a:fillRect/>
          </a:stretch>
        </p:blipFill>
        <p:spPr>
          <a:xfrm>
            <a:off x="7907842" y="2518708"/>
            <a:ext cx="1536700" cy="520700"/>
          </a:xfrm>
          <a:prstGeom prst="rect">
            <a:avLst/>
          </a:prstGeom>
        </p:spPr>
      </p:pic>
      <p:pic>
        <p:nvPicPr>
          <p:cNvPr id="15" name="Picture 14"/>
          <p:cNvPicPr>
            <a:picLocks noChangeAspect="1"/>
          </p:cNvPicPr>
          <p:nvPr/>
        </p:nvPicPr>
        <p:blipFill>
          <a:blip r:embed="rId5"/>
          <a:stretch>
            <a:fillRect/>
          </a:stretch>
        </p:blipFill>
        <p:spPr>
          <a:xfrm>
            <a:off x="4663905" y="6003900"/>
            <a:ext cx="2235200" cy="533400"/>
          </a:xfrm>
          <a:prstGeom prst="rect">
            <a:avLst/>
          </a:prstGeom>
        </p:spPr>
      </p:pic>
      <p:sp>
        <p:nvSpPr>
          <p:cNvPr id="40" name="TextBox 39"/>
          <p:cNvSpPr txBox="1"/>
          <p:nvPr/>
        </p:nvSpPr>
        <p:spPr>
          <a:xfrm>
            <a:off x="831374" y="6035477"/>
            <a:ext cx="11157422" cy="523220"/>
          </a:xfrm>
          <a:prstGeom prst="rect">
            <a:avLst/>
          </a:prstGeom>
          <a:noFill/>
        </p:spPr>
        <p:txBody>
          <a:bodyPr wrap="square" rtlCol="0">
            <a:spAutoFit/>
          </a:bodyPr>
          <a:lstStyle/>
          <a:p>
            <a:r>
              <a:rPr lang="en-US" sz="2800" dirty="0"/>
              <a:t>Reduces space usage to                                     items from the stream.</a:t>
            </a:r>
          </a:p>
        </p:txBody>
      </p:sp>
      <p:sp>
        <p:nvSpPr>
          <p:cNvPr id="45" name="Oval 44"/>
          <p:cNvSpPr/>
          <p:nvPr/>
        </p:nvSpPr>
        <p:spPr>
          <a:xfrm flipH="1" flipV="1">
            <a:off x="8298428" y="3881042"/>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flipH="1" flipV="1">
            <a:off x="8613013"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flipH="1" flipV="1">
            <a:off x="8932336" y="3878171"/>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flipH="1" flipV="1">
            <a:off x="9240310"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444825" y="3686794"/>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50" name="Rectangle 49"/>
          <p:cNvSpPr/>
          <p:nvPr/>
        </p:nvSpPr>
        <p:spPr>
          <a:xfrm>
            <a:off x="9707883" y="3686794"/>
            <a:ext cx="457200" cy="457200"/>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51" name="Rectangle 50"/>
          <p:cNvSpPr/>
          <p:nvPr/>
        </p:nvSpPr>
        <p:spPr>
          <a:xfrm>
            <a:off x="10468564" y="3686794"/>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52" name="Rectangle 51"/>
          <p:cNvSpPr/>
          <p:nvPr/>
        </p:nvSpPr>
        <p:spPr>
          <a:xfrm>
            <a:off x="6684144" y="3686794"/>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Tree>
    <p:extLst>
      <p:ext uri="{BB962C8B-B14F-4D97-AF65-F5344CB8AC3E}">
        <p14:creationId xmlns:p14="http://schemas.microsoft.com/office/powerpoint/2010/main" val="1267564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a:xfrm flipH="1" flipV="1">
            <a:off x="5937790" y="1248752"/>
            <a:ext cx="1" cy="4120917"/>
          </a:xfrm>
          <a:prstGeom prst="line">
            <a:avLst/>
          </a:prstGeom>
          <a:ln w="317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852153" y="2310625"/>
            <a:ext cx="459487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852153" y="3798755"/>
            <a:ext cx="459487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852153" y="5173045"/>
            <a:ext cx="459487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p:nvPr>
        </p:nvSpPr>
        <p:spPr>
          <a:xfrm>
            <a:off x="-1" y="-6243"/>
            <a:ext cx="11751013" cy="1083309"/>
          </a:xfrm>
        </p:spPr>
        <p:txBody>
          <a:bodyPr>
            <a:normAutofit/>
          </a:bodyPr>
          <a:lstStyle/>
          <a:p>
            <a:r>
              <a:rPr lang="en-US" dirty="0"/>
              <a:t>Agarwal, </a:t>
            </a:r>
            <a:r>
              <a:rPr lang="en-US" dirty="0" err="1"/>
              <a:t>Cormode</a:t>
            </a:r>
            <a:r>
              <a:rPr lang="en-US" dirty="0"/>
              <a:t>, Huang, Phillips, Wei, Yi  (2)</a:t>
            </a:r>
          </a:p>
        </p:txBody>
      </p:sp>
      <p:pic>
        <p:nvPicPr>
          <p:cNvPr id="3" name="Picture 2"/>
          <p:cNvPicPr>
            <a:picLocks noChangeAspect="1"/>
          </p:cNvPicPr>
          <p:nvPr/>
        </p:nvPicPr>
        <p:blipFill>
          <a:blip r:embed="rId2"/>
          <a:stretch>
            <a:fillRect/>
          </a:stretch>
        </p:blipFill>
        <p:spPr>
          <a:xfrm>
            <a:off x="2249615" y="3292838"/>
            <a:ext cx="1443847" cy="2172456"/>
          </a:xfrm>
          <a:prstGeom prst="rect">
            <a:avLst/>
          </a:prstGeom>
        </p:spPr>
      </p:pic>
      <p:pic>
        <p:nvPicPr>
          <p:cNvPr id="34" name="Picture 33"/>
          <p:cNvPicPr>
            <a:picLocks noChangeAspect="1"/>
          </p:cNvPicPr>
          <p:nvPr/>
        </p:nvPicPr>
        <p:blipFill>
          <a:blip r:embed="rId3"/>
          <a:stretch>
            <a:fillRect/>
          </a:stretch>
        </p:blipFill>
        <p:spPr>
          <a:xfrm>
            <a:off x="8762996" y="4277393"/>
            <a:ext cx="3225800" cy="495300"/>
          </a:xfrm>
          <a:prstGeom prst="rect">
            <a:avLst/>
          </a:prstGeom>
        </p:spPr>
      </p:pic>
      <p:pic>
        <p:nvPicPr>
          <p:cNvPr id="50" name="Picture 49"/>
          <p:cNvPicPr>
            <a:picLocks noChangeAspect="1"/>
          </p:cNvPicPr>
          <p:nvPr/>
        </p:nvPicPr>
        <p:blipFill>
          <a:blip r:embed="rId4"/>
          <a:stretch>
            <a:fillRect/>
          </a:stretch>
        </p:blipFill>
        <p:spPr>
          <a:xfrm>
            <a:off x="8751431" y="3113603"/>
            <a:ext cx="1041400" cy="495300"/>
          </a:xfrm>
          <a:prstGeom prst="rect">
            <a:avLst/>
          </a:prstGeom>
        </p:spPr>
      </p:pic>
      <p:sp>
        <p:nvSpPr>
          <p:cNvPr id="51" name="TextBox 50"/>
          <p:cNvSpPr txBox="1"/>
          <p:nvPr/>
        </p:nvSpPr>
        <p:spPr>
          <a:xfrm>
            <a:off x="8762997" y="3113603"/>
            <a:ext cx="3253908" cy="954107"/>
          </a:xfrm>
          <a:prstGeom prst="rect">
            <a:avLst/>
          </a:prstGeom>
          <a:noFill/>
        </p:spPr>
        <p:txBody>
          <a:bodyPr wrap="square" rtlCol="0">
            <a:spAutoFit/>
          </a:bodyPr>
          <a:lstStyle/>
          <a:p>
            <a:r>
              <a:rPr lang="en-US" sz="2800" dirty="0"/>
              <a:t>             is a random </a:t>
            </a:r>
          </a:p>
          <a:p>
            <a:r>
              <a:rPr lang="en-US" sz="2800" dirty="0"/>
              <a:t>variable now and</a:t>
            </a:r>
          </a:p>
        </p:txBody>
      </p:sp>
      <p:pic>
        <p:nvPicPr>
          <p:cNvPr id="52" name="Picture 51"/>
          <p:cNvPicPr>
            <a:picLocks noChangeAspect="1"/>
          </p:cNvPicPr>
          <p:nvPr/>
        </p:nvPicPr>
        <p:blipFill>
          <a:blip r:embed="rId5"/>
          <a:stretch>
            <a:fillRect/>
          </a:stretch>
        </p:blipFill>
        <p:spPr>
          <a:xfrm>
            <a:off x="5251659" y="1248752"/>
            <a:ext cx="1752600" cy="469900"/>
          </a:xfrm>
          <a:prstGeom prst="rect">
            <a:avLst/>
          </a:prstGeom>
          <a:solidFill>
            <a:schemeClr val="bg1"/>
          </a:solidFill>
        </p:spPr>
      </p:pic>
      <p:pic>
        <p:nvPicPr>
          <p:cNvPr id="53" name="Picture 52"/>
          <p:cNvPicPr>
            <a:picLocks noChangeAspect="1"/>
          </p:cNvPicPr>
          <p:nvPr/>
        </p:nvPicPr>
        <p:blipFill>
          <a:blip r:embed="rId6"/>
          <a:stretch>
            <a:fillRect/>
          </a:stretch>
        </p:blipFill>
        <p:spPr>
          <a:xfrm>
            <a:off x="5149850" y="2753335"/>
            <a:ext cx="1892300" cy="495300"/>
          </a:xfrm>
          <a:prstGeom prst="rect">
            <a:avLst/>
          </a:prstGeom>
          <a:solidFill>
            <a:schemeClr val="bg1"/>
          </a:solidFill>
        </p:spPr>
      </p:pic>
      <p:pic>
        <p:nvPicPr>
          <p:cNvPr id="54" name="Picture 53"/>
          <p:cNvPicPr>
            <a:picLocks noChangeAspect="1"/>
          </p:cNvPicPr>
          <p:nvPr/>
        </p:nvPicPr>
        <p:blipFill>
          <a:blip r:embed="rId7"/>
          <a:stretch>
            <a:fillRect/>
          </a:stretch>
        </p:blipFill>
        <p:spPr>
          <a:xfrm>
            <a:off x="5159715" y="4131416"/>
            <a:ext cx="1905000" cy="495300"/>
          </a:xfrm>
          <a:prstGeom prst="rect">
            <a:avLst/>
          </a:prstGeom>
          <a:solidFill>
            <a:schemeClr val="bg1"/>
          </a:solidFill>
        </p:spPr>
      </p:pic>
      <p:pic>
        <p:nvPicPr>
          <p:cNvPr id="55" name="Picture 54"/>
          <p:cNvPicPr>
            <a:picLocks noChangeAspect="1"/>
          </p:cNvPicPr>
          <p:nvPr/>
        </p:nvPicPr>
        <p:blipFill>
          <a:blip r:embed="rId8"/>
          <a:stretch>
            <a:fillRect/>
          </a:stretch>
        </p:blipFill>
        <p:spPr>
          <a:xfrm>
            <a:off x="5832675" y="5594916"/>
            <a:ext cx="241300" cy="215900"/>
          </a:xfrm>
          <a:prstGeom prst="rect">
            <a:avLst/>
          </a:prstGeom>
        </p:spPr>
      </p:pic>
      <p:sp>
        <p:nvSpPr>
          <p:cNvPr id="67" name="TextBox 66"/>
          <p:cNvSpPr txBox="1"/>
          <p:nvPr/>
        </p:nvSpPr>
        <p:spPr>
          <a:xfrm>
            <a:off x="831374" y="6035477"/>
            <a:ext cx="11157422" cy="523220"/>
          </a:xfrm>
          <a:prstGeom prst="rect">
            <a:avLst/>
          </a:prstGeom>
          <a:noFill/>
        </p:spPr>
        <p:txBody>
          <a:bodyPr wrap="square" rtlCol="0">
            <a:spAutoFit/>
          </a:bodyPr>
          <a:lstStyle/>
          <a:p>
            <a:r>
              <a:rPr lang="en-US" sz="2800" dirty="0"/>
              <a:t>Reduces space usage to                                     items from the stream.</a:t>
            </a:r>
          </a:p>
        </p:txBody>
      </p:sp>
      <p:pic>
        <p:nvPicPr>
          <p:cNvPr id="68" name="Picture 67"/>
          <p:cNvPicPr>
            <a:picLocks noChangeAspect="1"/>
          </p:cNvPicPr>
          <p:nvPr/>
        </p:nvPicPr>
        <p:blipFill>
          <a:blip r:embed="rId9"/>
          <a:stretch>
            <a:fillRect/>
          </a:stretch>
        </p:blipFill>
        <p:spPr>
          <a:xfrm>
            <a:off x="4517490" y="5964578"/>
            <a:ext cx="2603500" cy="571500"/>
          </a:xfrm>
          <a:prstGeom prst="rect">
            <a:avLst/>
          </a:prstGeom>
        </p:spPr>
      </p:pic>
      <p:sp>
        <p:nvSpPr>
          <p:cNvPr id="23" name="Rectangle 22"/>
          <p:cNvSpPr/>
          <p:nvPr/>
        </p:nvSpPr>
        <p:spPr>
          <a:xfrm>
            <a:off x="4322686" y="1845199"/>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24" name="Rectangle 23"/>
          <p:cNvSpPr/>
          <p:nvPr/>
        </p:nvSpPr>
        <p:spPr>
          <a:xfrm>
            <a:off x="7228055" y="1845199"/>
            <a:ext cx="457200" cy="457200"/>
          </a:xfrm>
          <a:prstGeom prst="rect">
            <a:avLst/>
          </a:prstGeom>
          <a:solidFill>
            <a:srgbClr val="FF8900"/>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7</a:t>
            </a:r>
          </a:p>
        </p:txBody>
      </p:sp>
      <p:sp>
        <p:nvSpPr>
          <p:cNvPr id="25" name="Rectangle 24"/>
          <p:cNvSpPr/>
          <p:nvPr/>
        </p:nvSpPr>
        <p:spPr>
          <a:xfrm>
            <a:off x="4322686" y="2901706"/>
            <a:ext cx="457200" cy="896637"/>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
        <p:nvSpPr>
          <p:cNvPr id="26" name="Rectangle 25"/>
          <p:cNvSpPr/>
          <p:nvPr/>
        </p:nvSpPr>
        <p:spPr>
          <a:xfrm>
            <a:off x="7228055" y="4270166"/>
            <a:ext cx="457200" cy="902677"/>
          </a:xfrm>
          <a:prstGeom prst="rect">
            <a:avLst/>
          </a:prstGeom>
          <a:solidFill>
            <a:srgbClr val="FF8900"/>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7</a:t>
            </a:r>
          </a:p>
        </p:txBody>
      </p:sp>
    </p:spTree>
    <p:extLst>
      <p:ext uri="{BB962C8B-B14F-4D97-AF65-F5344CB8AC3E}">
        <p14:creationId xmlns:p14="http://schemas.microsoft.com/office/powerpoint/2010/main" val="1602968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31374" y="6035477"/>
            <a:ext cx="11157422" cy="523220"/>
          </a:xfrm>
          <a:prstGeom prst="rect">
            <a:avLst/>
          </a:prstGeom>
          <a:noFill/>
        </p:spPr>
        <p:txBody>
          <a:bodyPr wrap="square" rtlCol="0">
            <a:spAutoFit/>
          </a:bodyPr>
          <a:lstStyle/>
          <a:p>
            <a:r>
              <a:rPr lang="en-US" sz="2800" dirty="0"/>
              <a:t>Reduces space usage to                                     items from the stream.</a:t>
            </a:r>
          </a:p>
        </p:txBody>
      </p:sp>
      <p:sp>
        <p:nvSpPr>
          <p:cNvPr id="4" name="Title 1"/>
          <p:cNvSpPr>
            <a:spLocks noGrp="1"/>
          </p:cNvSpPr>
          <p:nvPr>
            <p:ph type="title"/>
          </p:nvPr>
        </p:nvSpPr>
        <p:spPr>
          <a:xfrm>
            <a:off x="-1" y="-6243"/>
            <a:ext cx="11751013" cy="1083309"/>
          </a:xfrm>
        </p:spPr>
        <p:txBody>
          <a:bodyPr>
            <a:normAutofit/>
          </a:bodyPr>
          <a:lstStyle/>
          <a:p>
            <a:r>
              <a:rPr lang="en-US" dirty="0"/>
              <a:t>Lang, </a:t>
            </a:r>
            <a:r>
              <a:rPr lang="en-US" dirty="0" err="1"/>
              <a:t>Karnin</a:t>
            </a:r>
            <a:r>
              <a:rPr lang="en-US" dirty="0"/>
              <a:t>, Liberty (1)</a:t>
            </a:r>
          </a:p>
        </p:txBody>
      </p:sp>
      <p:sp>
        <p:nvSpPr>
          <p:cNvPr id="6" name="Rectangle 5"/>
          <p:cNvSpPr/>
          <p:nvPr/>
        </p:nvSpPr>
        <p:spPr>
          <a:xfrm>
            <a:off x="5589661" y="3618280"/>
            <a:ext cx="457200" cy="656700"/>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24" name="Rectangle 23"/>
          <p:cNvSpPr/>
          <p:nvPr/>
        </p:nvSpPr>
        <p:spPr>
          <a:xfrm>
            <a:off x="4708392" y="3465892"/>
            <a:ext cx="457200" cy="961475"/>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5" name="Rectangle 34"/>
          <p:cNvSpPr/>
          <p:nvPr/>
        </p:nvSpPr>
        <p:spPr>
          <a:xfrm>
            <a:off x="3827122" y="3090304"/>
            <a:ext cx="464035" cy="1706889"/>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6" name="Rectangle 35"/>
          <p:cNvSpPr/>
          <p:nvPr/>
        </p:nvSpPr>
        <p:spPr>
          <a:xfrm>
            <a:off x="2903222" y="2543793"/>
            <a:ext cx="457200" cy="2743201"/>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7" name="Right Brace 36"/>
          <p:cNvSpPr/>
          <p:nvPr/>
        </p:nvSpPr>
        <p:spPr>
          <a:xfrm rot="16200000">
            <a:off x="4221134" y="400106"/>
            <a:ext cx="509694" cy="3538352"/>
          </a:xfrm>
          <a:prstGeom prst="rightBrace">
            <a:avLst>
              <a:gd name="adj1" fmla="val 8333"/>
              <a:gd name="adj2" fmla="val 5041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947689" y="1302554"/>
            <a:ext cx="6823771" cy="553998"/>
          </a:xfrm>
          <a:prstGeom prst="rect">
            <a:avLst/>
          </a:prstGeom>
          <a:noFill/>
        </p:spPr>
        <p:txBody>
          <a:bodyPr wrap="square" rtlCol="0">
            <a:spAutoFit/>
          </a:bodyPr>
          <a:lstStyle/>
          <a:p>
            <a:r>
              <a:rPr lang="en-US" sz="3000"/>
              <a:t>Exponentially shrinking buffers</a:t>
            </a:r>
            <a:endParaRPr lang="en-US" sz="3000" dirty="0"/>
          </a:p>
        </p:txBody>
      </p:sp>
      <p:pic>
        <p:nvPicPr>
          <p:cNvPr id="3" name="Picture 2"/>
          <p:cNvPicPr>
            <a:picLocks noChangeAspect="1"/>
          </p:cNvPicPr>
          <p:nvPr/>
        </p:nvPicPr>
        <p:blipFill>
          <a:blip r:embed="rId2"/>
          <a:stretch>
            <a:fillRect/>
          </a:stretch>
        </p:blipFill>
        <p:spPr>
          <a:xfrm>
            <a:off x="4617531" y="6022638"/>
            <a:ext cx="2451100" cy="571500"/>
          </a:xfrm>
          <a:prstGeom prst="rect">
            <a:avLst/>
          </a:prstGeom>
        </p:spPr>
      </p:pic>
      <p:sp>
        <p:nvSpPr>
          <p:cNvPr id="23" name="Oval 22"/>
          <p:cNvSpPr/>
          <p:nvPr/>
        </p:nvSpPr>
        <p:spPr>
          <a:xfrm flipH="1" flipV="1">
            <a:off x="8298428" y="3881042"/>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flipH="1" flipV="1">
            <a:off x="8613013"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flipH="1" flipV="1">
            <a:off x="8932336" y="3878171"/>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flipH="1" flipV="1">
            <a:off x="9240310"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444825" y="3686794"/>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38" name="Rectangle 37"/>
          <p:cNvSpPr/>
          <p:nvPr/>
        </p:nvSpPr>
        <p:spPr>
          <a:xfrm>
            <a:off x="9707883" y="3686794"/>
            <a:ext cx="457200" cy="457200"/>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41" name="Rectangle 40"/>
          <p:cNvSpPr/>
          <p:nvPr/>
        </p:nvSpPr>
        <p:spPr>
          <a:xfrm>
            <a:off x="10468564" y="3686794"/>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42" name="Rectangle 41"/>
          <p:cNvSpPr/>
          <p:nvPr/>
        </p:nvSpPr>
        <p:spPr>
          <a:xfrm>
            <a:off x="6684144" y="3686794"/>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Tree>
    <p:extLst>
      <p:ext uri="{BB962C8B-B14F-4D97-AF65-F5344CB8AC3E}">
        <p14:creationId xmlns:p14="http://schemas.microsoft.com/office/powerpoint/2010/main" val="1346204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31374" y="6035477"/>
            <a:ext cx="11157422" cy="523220"/>
          </a:xfrm>
          <a:prstGeom prst="rect">
            <a:avLst/>
          </a:prstGeom>
          <a:noFill/>
        </p:spPr>
        <p:txBody>
          <a:bodyPr wrap="square" rtlCol="0">
            <a:spAutoFit/>
          </a:bodyPr>
          <a:lstStyle/>
          <a:p>
            <a:r>
              <a:rPr lang="en-US" sz="2800" dirty="0"/>
              <a:t>Reduces space usage to                                     items from the stream.</a:t>
            </a:r>
          </a:p>
        </p:txBody>
      </p:sp>
      <p:sp>
        <p:nvSpPr>
          <p:cNvPr id="4" name="Title 1"/>
          <p:cNvSpPr>
            <a:spLocks noGrp="1"/>
          </p:cNvSpPr>
          <p:nvPr>
            <p:ph type="title"/>
          </p:nvPr>
        </p:nvSpPr>
        <p:spPr>
          <a:xfrm>
            <a:off x="-1" y="-6243"/>
            <a:ext cx="11751013" cy="1083309"/>
          </a:xfrm>
        </p:spPr>
        <p:txBody>
          <a:bodyPr>
            <a:normAutofit/>
          </a:bodyPr>
          <a:lstStyle/>
          <a:p>
            <a:r>
              <a:rPr lang="en-US" dirty="0"/>
              <a:t>Lang, </a:t>
            </a:r>
            <a:r>
              <a:rPr lang="en-US" dirty="0" err="1"/>
              <a:t>Karnin</a:t>
            </a:r>
            <a:r>
              <a:rPr lang="en-US" dirty="0"/>
              <a:t>, Liberty (2)</a:t>
            </a:r>
          </a:p>
        </p:txBody>
      </p:sp>
      <p:sp>
        <p:nvSpPr>
          <p:cNvPr id="6" name="Rectangle 5"/>
          <p:cNvSpPr/>
          <p:nvPr/>
        </p:nvSpPr>
        <p:spPr>
          <a:xfrm>
            <a:off x="5589661" y="3618280"/>
            <a:ext cx="457200" cy="656700"/>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24" name="Rectangle 23"/>
          <p:cNvSpPr/>
          <p:nvPr/>
        </p:nvSpPr>
        <p:spPr>
          <a:xfrm>
            <a:off x="4708392" y="3465892"/>
            <a:ext cx="457200" cy="961475"/>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5" name="Rectangle 34"/>
          <p:cNvSpPr/>
          <p:nvPr/>
        </p:nvSpPr>
        <p:spPr>
          <a:xfrm>
            <a:off x="3827122" y="3090304"/>
            <a:ext cx="464035" cy="1706889"/>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37" name="Right Brace 36"/>
          <p:cNvSpPr/>
          <p:nvPr/>
        </p:nvSpPr>
        <p:spPr>
          <a:xfrm rot="16200000">
            <a:off x="4837947" y="903609"/>
            <a:ext cx="396383" cy="2418035"/>
          </a:xfrm>
          <a:prstGeom prst="rightBrace">
            <a:avLst>
              <a:gd name="adj1" fmla="val 8333"/>
              <a:gd name="adj2" fmla="val 5041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3918704" y="1287282"/>
            <a:ext cx="7480572" cy="553998"/>
          </a:xfrm>
          <a:prstGeom prst="rect">
            <a:avLst/>
          </a:prstGeom>
          <a:noFill/>
        </p:spPr>
        <p:txBody>
          <a:bodyPr wrap="square" rtlCol="0">
            <a:spAutoFit/>
          </a:bodyPr>
          <a:lstStyle/>
          <a:p>
            <a:r>
              <a:rPr lang="en-US" sz="3000" dirty="0"/>
              <a:t>Exponentially </a:t>
            </a:r>
            <a:r>
              <a:rPr lang="en-US" sz="3000"/>
              <a:t>decreasing  buffer </a:t>
            </a:r>
            <a:r>
              <a:rPr lang="en-US" sz="3000" dirty="0"/>
              <a:t>sizes</a:t>
            </a:r>
          </a:p>
        </p:txBody>
      </p:sp>
      <p:sp>
        <p:nvSpPr>
          <p:cNvPr id="5" name="Trapezoid 4"/>
          <p:cNvSpPr/>
          <p:nvPr/>
        </p:nvSpPr>
        <p:spPr>
          <a:xfrm rot="5400000">
            <a:off x="1573614" y="3605443"/>
            <a:ext cx="3029706" cy="544959"/>
          </a:xfrm>
          <a:prstGeom prst="trapezoid">
            <a:avLst>
              <a:gd name="adj" fmla="val 57600"/>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GK Sketch</a:t>
            </a:r>
          </a:p>
        </p:txBody>
      </p:sp>
      <p:pic>
        <p:nvPicPr>
          <p:cNvPr id="8" name="Picture 7"/>
          <p:cNvPicPr>
            <a:picLocks noChangeAspect="1"/>
          </p:cNvPicPr>
          <p:nvPr/>
        </p:nvPicPr>
        <p:blipFill>
          <a:blip r:embed="rId2"/>
          <a:stretch>
            <a:fillRect/>
          </a:stretch>
        </p:blipFill>
        <p:spPr>
          <a:xfrm>
            <a:off x="4465711" y="6088797"/>
            <a:ext cx="2705100" cy="469900"/>
          </a:xfrm>
          <a:prstGeom prst="rect">
            <a:avLst/>
          </a:prstGeom>
        </p:spPr>
      </p:pic>
      <p:sp>
        <p:nvSpPr>
          <p:cNvPr id="27" name="TextBox 26"/>
          <p:cNvSpPr txBox="1"/>
          <p:nvPr/>
        </p:nvSpPr>
        <p:spPr>
          <a:xfrm rot="20810621">
            <a:off x="6562931" y="5120380"/>
            <a:ext cx="2786532" cy="523220"/>
          </a:xfrm>
          <a:prstGeom prst="rect">
            <a:avLst/>
          </a:prstGeom>
          <a:noFill/>
        </p:spPr>
        <p:txBody>
          <a:bodyPr wrap="none" rtlCol="0">
            <a:spAutoFit/>
          </a:bodyPr>
          <a:lstStyle/>
          <a:p>
            <a:r>
              <a:rPr lang="en-US" sz="2800" dirty="0">
                <a:solidFill>
                  <a:srgbClr val="C00000"/>
                </a:solidFill>
              </a:rPr>
              <a:t>Which is Optimal!</a:t>
            </a:r>
          </a:p>
        </p:txBody>
      </p:sp>
      <p:sp>
        <p:nvSpPr>
          <p:cNvPr id="28" name="Oval 27"/>
          <p:cNvSpPr/>
          <p:nvPr/>
        </p:nvSpPr>
        <p:spPr>
          <a:xfrm rot="20775331">
            <a:off x="6467469" y="4850326"/>
            <a:ext cx="3059527" cy="10213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flipH="1" flipV="1">
            <a:off x="8298428" y="3881042"/>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flipH="1" flipV="1">
            <a:off x="8613013"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flipH="1" flipV="1">
            <a:off x="8932336" y="3878171"/>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flipH="1" flipV="1">
            <a:off x="9240310" y="3878544"/>
            <a:ext cx="36893" cy="37223"/>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7444825" y="3686794"/>
            <a:ext cx="457200" cy="457200"/>
          </a:xfrm>
          <a:prstGeom prst="rect">
            <a:avLst/>
          </a:prstGeom>
          <a:solidFill>
            <a:srgbClr val="FF8900">
              <a:alpha val="12941"/>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1</a:t>
            </a:r>
          </a:p>
        </p:txBody>
      </p:sp>
      <p:sp>
        <p:nvSpPr>
          <p:cNvPr id="43" name="Rectangle 42"/>
          <p:cNvSpPr/>
          <p:nvPr/>
        </p:nvSpPr>
        <p:spPr>
          <a:xfrm>
            <a:off x="9707883" y="3686794"/>
            <a:ext cx="457200" cy="457200"/>
          </a:xfrm>
          <a:prstGeom prst="rect">
            <a:avLst/>
          </a:prstGeom>
          <a:solidFill>
            <a:srgbClr val="FF8900">
              <a:alpha val="0"/>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0</a:t>
            </a:r>
          </a:p>
        </p:txBody>
      </p:sp>
      <p:sp>
        <p:nvSpPr>
          <p:cNvPr id="44" name="Rectangle 43"/>
          <p:cNvSpPr/>
          <p:nvPr/>
        </p:nvSpPr>
        <p:spPr>
          <a:xfrm>
            <a:off x="10468564" y="3686794"/>
            <a:ext cx="457200" cy="457200"/>
          </a:xfrm>
          <a:prstGeom prst="rect">
            <a:avLst/>
          </a:prstGeom>
          <a:solidFill>
            <a:srgbClr val="FF8900">
              <a:alpha val="36863"/>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3</a:t>
            </a:r>
          </a:p>
        </p:txBody>
      </p:sp>
      <p:sp>
        <p:nvSpPr>
          <p:cNvPr id="45" name="Rectangle 44"/>
          <p:cNvSpPr/>
          <p:nvPr/>
        </p:nvSpPr>
        <p:spPr>
          <a:xfrm>
            <a:off x="6684144" y="3686794"/>
            <a:ext cx="457200" cy="457200"/>
          </a:xfrm>
          <a:prstGeom prst="rect">
            <a:avLst/>
          </a:prstGeom>
          <a:solidFill>
            <a:srgbClr val="FF8900">
              <a:alpha val="74902"/>
            </a:srgb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MU Serif Roman"/>
              </a:rPr>
              <a:t>5</a:t>
            </a:r>
          </a:p>
        </p:txBody>
      </p:sp>
    </p:spTree>
    <p:extLst>
      <p:ext uri="{BB962C8B-B14F-4D97-AF65-F5344CB8AC3E}">
        <p14:creationId xmlns:p14="http://schemas.microsoft.com/office/powerpoint/2010/main" val="429526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C25D-4E92-994D-9F15-30FBA49FF41C}"/>
              </a:ext>
            </a:extLst>
          </p:cNvPr>
          <p:cNvSpPr>
            <a:spLocks noGrp="1"/>
          </p:cNvSpPr>
          <p:nvPr>
            <p:ph type="title"/>
          </p:nvPr>
        </p:nvSpPr>
        <p:spPr>
          <a:xfrm>
            <a:off x="0" y="0"/>
            <a:ext cx="10515600" cy="1325563"/>
          </a:xfrm>
        </p:spPr>
        <p:txBody>
          <a:bodyPr/>
          <a:lstStyle/>
          <a:p>
            <a:r>
              <a:rPr lang="en-US" dirty="0"/>
              <a:t>Experimental Results</a:t>
            </a:r>
          </a:p>
        </p:txBody>
      </p:sp>
      <p:pic>
        <p:nvPicPr>
          <p:cNvPr id="4" name="Picture 3">
            <a:extLst>
              <a:ext uri="{FF2B5EF4-FFF2-40B4-BE49-F238E27FC236}">
                <a16:creationId xmlns:a16="http://schemas.microsoft.com/office/drawing/2014/main" id="{F5AA9480-2BE4-D045-86C7-13574BD4536D}"/>
              </a:ext>
            </a:extLst>
          </p:cNvPr>
          <p:cNvPicPr>
            <a:picLocks noChangeAspect="1"/>
          </p:cNvPicPr>
          <p:nvPr/>
        </p:nvPicPr>
        <p:blipFill>
          <a:blip r:embed="rId2"/>
          <a:stretch>
            <a:fillRect/>
          </a:stretch>
        </p:blipFill>
        <p:spPr>
          <a:xfrm>
            <a:off x="5972602" y="1570005"/>
            <a:ext cx="6027756" cy="4109538"/>
          </a:xfrm>
          <a:prstGeom prst="rect">
            <a:avLst/>
          </a:prstGeom>
        </p:spPr>
      </p:pic>
      <p:pic>
        <p:nvPicPr>
          <p:cNvPr id="5" name="Picture 4">
            <a:extLst>
              <a:ext uri="{FF2B5EF4-FFF2-40B4-BE49-F238E27FC236}">
                <a16:creationId xmlns:a16="http://schemas.microsoft.com/office/drawing/2014/main" id="{A7A57BF7-D8CC-1F48-9443-5855F2FCC38E}"/>
              </a:ext>
            </a:extLst>
          </p:cNvPr>
          <p:cNvPicPr>
            <a:picLocks noChangeAspect="1"/>
          </p:cNvPicPr>
          <p:nvPr/>
        </p:nvPicPr>
        <p:blipFill>
          <a:blip r:embed="rId3"/>
          <a:stretch>
            <a:fillRect/>
          </a:stretch>
        </p:blipFill>
        <p:spPr>
          <a:xfrm>
            <a:off x="211666" y="1570005"/>
            <a:ext cx="5967969" cy="4019909"/>
          </a:xfrm>
          <a:prstGeom prst="rect">
            <a:avLst/>
          </a:prstGeom>
        </p:spPr>
      </p:pic>
      <p:sp>
        <p:nvSpPr>
          <p:cNvPr id="6" name="Rectangle 5">
            <a:extLst>
              <a:ext uri="{FF2B5EF4-FFF2-40B4-BE49-F238E27FC236}">
                <a16:creationId xmlns:a16="http://schemas.microsoft.com/office/drawing/2014/main" id="{3F919D1A-269E-CA41-8A14-3AB1B3EA0107}"/>
              </a:ext>
            </a:extLst>
          </p:cNvPr>
          <p:cNvSpPr/>
          <p:nvPr/>
        </p:nvSpPr>
        <p:spPr>
          <a:xfrm>
            <a:off x="3785934" y="6102577"/>
            <a:ext cx="11977888" cy="923330"/>
          </a:xfrm>
          <a:prstGeom prst="rect">
            <a:avLst/>
          </a:prstGeom>
        </p:spPr>
        <p:txBody>
          <a:bodyPr wrap="square">
            <a:spAutoFit/>
          </a:bodyPr>
          <a:lstStyle/>
          <a:p>
            <a:r>
              <a:rPr lang="en-US" dirty="0">
                <a:hlinkClick r:id="rId4"/>
              </a:rPr>
              <a:t>https://datasketches.github.io/docs/Quantiles/KLLSketch.html</a:t>
            </a:r>
            <a:endParaRPr lang="en-US" dirty="0"/>
          </a:p>
          <a:p>
            <a:r>
              <a:rPr lang="en-US" dirty="0">
                <a:hlinkClick r:id="rId5"/>
              </a:rPr>
              <a:t>https://datasketches.github.io/docs/Quantiles/KllSketchVsTDigest.html</a:t>
            </a:r>
            <a:endParaRPr lang="en-US" dirty="0"/>
          </a:p>
          <a:p>
            <a:endParaRPr lang="en-US" dirty="0"/>
          </a:p>
        </p:txBody>
      </p:sp>
      <p:sp>
        <p:nvSpPr>
          <p:cNvPr id="7" name="TextBox 6">
            <a:extLst>
              <a:ext uri="{FF2B5EF4-FFF2-40B4-BE49-F238E27FC236}">
                <a16:creationId xmlns:a16="http://schemas.microsoft.com/office/drawing/2014/main" id="{74F21A31-E7E2-3B48-BA8C-8E08A1C0D65B}"/>
              </a:ext>
            </a:extLst>
          </p:cNvPr>
          <p:cNvSpPr txBox="1"/>
          <p:nvPr/>
        </p:nvSpPr>
        <p:spPr>
          <a:xfrm>
            <a:off x="1806481" y="6105234"/>
            <a:ext cx="1979453" cy="369332"/>
          </a:xfrm>
          <a:prstGeom prst="rect">
            <a:avLst/>
          </a:prstGeom>
          <a:noFill/>
        </p:spPr>
        <p:txBody>
          <a:bodyPr wrap="none" rtlCol="0">
            <a:spAutoFit/>
          </a:bodyPr>
          <a:lstStyle/>
          <a:p>
            <a:r>
              <a:rPr lang="en-US" dirty="0"/>
              <a:t>More experiments:</a:t>
            </a:r>
          </a:p>
        </p:txBody>
      </p:sp>
    </p:spTree>
    <p:extLst>
      <p:ext uri="{BB962C8B-B14F-4D97-AF65-F5344CB8AC3E}">
        <p14:creationId xmlns:p14="http://schemas.microsoft.com/office/powerpoint/2010/main" val="2076521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1CE8-7F29-ED44-9E28-1D0C41BE1EEB}"/>
              </a:ext>
            </a:extLst>
          </p:cNvPr>
          <p:cNvSpPr>
            <a:spLocks noGrp="1"/>
          </p:cNvSpPr>
          <p:nvPr>
            <p:ph type="title"/>
          </p:nvPr>
        </p:nvSpPr>
        <p:spPr>
          <a:xfrm>
            <a:off x="0" y="0"/>
            <a:ext cx="10515600" cy="1325563"/>
          </a:xfrm>
        </p:spPr>
        <p:txBody>
          <a:bodyPr/>
          <a:lstStyle/>
          <a:p>
            <a:r>
              <a:rPr lang="en-US" dirty="0"/>
              <a:t>Even Newer Experimental Results</a:t>
            </a:r>
          </a:p>
        </p:txBody>
      </p:sp>
      <p:pic>
        <p:nvPicPr>
          <p:cNvPr id="6" name="Picture 5">
            <a:extLst>
              <a:ext uri="{FF2B5EF4-FFF2-40B4-BE49-F238E27FC236}">
                <a16:creationId xmlns:a16="http://schemas.microsoft.com/office/drawing/2014/main" id="{7411B82A-77AE-2643-8557-DE7698B932FA}"/>
              </a:ext>
            </a:extLst>
          </p:cNvPr>
          <p:cNvPicPr>
            <a:picLocks noChangeAspect="1"/>
          </p:cNvPicPr>
          <p:nvPr/>
        </p:nvPicPr>
        <p:blipFill>
          <a:blip r:embed="rId2"/>
          <a:stretch>
            <a:fillRect/>
          </a:stretch>
        </p:blipFill>
        <p:spPr>
          <a:xfrm>
            <a:off x="5992586" y="1312676"/>
            <a:ext cx="6199414" cy="4653545"/>
          </a:xfrm>
          <a:prstGeom prst="rect">
            <a:avLst/>
          </a:prstGeom>
        </p:spPr>
      </p:pic>
      <p:pic>
        <p:nvPicPr>
          <p:cNvPr id="7" name="Picture 6">
            <a:extLst>
              <a:ext uri="{FF2B5EF4-FFF2-40B4-BE49-F238E27FC236}">
                <a16:creationId xmlns:a16="http://schemas.microsoft.com/office/drawing/2014/main" id="{BACB6FBB-B2E1-2E42-AE94-A9634F694C14}"/>
              </a:ext>
            </a:extLst>
          </p:cNvPr>
          <p:cNvPicPr>
            <a:picLocks noChangeAspect="1"/>
          </p:cNvPicPr>
          <p:nvPr/>
        </p:nvPicPr>
        <p:blipFill>
          <a:blip r:embed="rId3"/>
          <a:stretch>
            <a:fillRect/>
          </a:stretch>
        </p:blipFill>
        <p:spPr>
          <a:xfrm>
            <a:off x="76984" y="1229816"/>
            <a:ext cx="5750268" cy="4736405"/>
          </a:xfrm>
          <a:prstGeom prst="rect">
            <a:avLst/>
          </a:prstGeom>
        </p:spPr>
      </p:pic>
      <p:sp>
        <p:nvSpPr>
          <p:cNvPr id="4" name="TextBox 3">
            <a:extLst>
              <a:ext uri="{FF2B5EF4-FFF2-40B4-BE49-F238E27FC236}">
                <a16:creationId xmlns:a16="http://schemas.microsoft.com/office/drawing/2014/main" id="{046CD9F7-A02A-A948-8D8C-DD1203A0A933}"/>
              </a:ext>
            </a:extLst>
          </p:cNvPr>
          <p:cNvSpPr txBox="1"/>
          <p:nvPr/>
        </p:nvSpPr>
        <p:spPr>
          <a:xfrm>
            <a:off x="1012851" y="6174246"/>
            <a:ext cx="10332893" cy="369332"/>
          </a:xfrm>
          <a:prstGeom prst="rect">
            <a:avLst/>
          </a:prstGeom>
          <a:noFill/>
        </p:spPr>
        <p:txBody>
          <a:bodyPr wrap="none" rtlCol="0">
            <a:spAutoFit/>
          </a:bodyPr>
          <a:lstStyle/>
          <a:p>
            <a:r>
              <a:rPr lang="en-US" dirty="0" err="1"/>
              <a:t>Ivking</a:t>
            </a:r>
            <a:r>
              <a:rPr lang="en-US" dirty="0"/>
              <a:t>, Lang, </a:t>
            </a:r>
            <a:r>
              <a:rPr lang="en-US" dirty="0" err="1"/>
              <a:t>Karnin</a:t>
            </a:r>
            <a:r>
              <a:rPr lang="en-US" dirty="0"/>
              <a:t>, Liberty, </a:t>
            </a:r>
            <a:r>
              <a:rPr lang="en-US" dirty="0" err="1"/>
              <a:t>Braverman</a:t>
            </a:r>
            <a:r>
              <a:rPr lang="en-US" dirty="0"/>
              <a:t>, Streaming quantiles algorithms with small space and update time</a:t>
            </a:r>
          </a:p>
        </p:txBody>
      </p:sp>
    </p:spTree>
    <p:extLst>
      <p:ext uri="{BB962C8B-B14F-4D97-AF65-F5344CB8AC3E}">
        <p14:creationId xmlns:p14="http://schemas.microsoft.com/office/powerpoint/2010/main" val="2855159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224" y="860612"/>
            <a:ext cx="5263419" cy="5997388"/>
          </a:xfrm>
        </p:spPr>
        <p:txBody>
          <a:bodyPr>
            <a:normAutofit/>
          </a:bodyPr>
          <a:lstStyle/>
          <a:p>
            <a:pPr marL="0" indent="0">
              <a:buNone/>
            </a:pPr>
            <a:r>
              <a:rPr lang="en-US" sz="2400" b="1" dirty="0"/>
              <a:t>Items </a:t>
            </a:r>
          </a:p>
          <a:p>
            <a:pPr marL="0" indent="0">
              <a:buNone/>
            </a:pPr>
            <a:r>
              <a:rPr lang="en-US" sz="2400" dirty="0"/>
              <a:t>(words, IP-addresses, events, clicks,...)</a:t>
            </a:r>
          </a:p>
          <a:p>
            <a:r>
              <a:rPr lang="en-US" sz="2400" dirty="0"/>
              <a:t>Counting distinct elements</a:t>
            </a:r>
          </a:p>
          <a:p>
            <a:r>
              <a:rPr lang="en-US" sz="2400" dirty="0"/>
              <a:t>Item frequencies</a:t>
            </a:r>
          </a:p>
          <a:p>
            <a:r>
              <a:rPr lang="en-US" sz="2400" dirty="0"/>
              <a:t>Approximate Quantiles </a:t>
            </a:r>
          </a:p>
          <a:p>
            <a:r>
              <a:rPr lang="en-US" sz="2400" dirty="0"/>
              <a:t>Moment and entropy estimation</a:t>
            </a:r>
          </a:p>
          <a:p>
            <a:r>
              <a:rPr lang="en-US" sz="2400" dirty="0"/>
              <a:t>Approximate set operations</a:t>
            </a:r>
          </a:p>
          <a:p>
            <a:r>
              <a:rPr lang="en-US" sz="2400" dirty="0"/>
              <a:t>Sampling</a:t>
            </a:r>
          </a:p>
          <a:p>
            <a:pPr marL="0" indent="0">
              <a:buNone/>
            </a:pPr>
            <a:r>
              <a:rPr lang="en-US" sz="2400" b="1" dirty="0"/>
              <a:t>Matrices</a:t>
            </a:r>
            <a:r>
              <a:rPr lang="en-US" sz="2400" dirty="0"/>
              <a:t> </a:t>
            </a:r>
          </a:p>
          <a:p>
            <a:pPr marL="0" indent="0">
              <a:buNone/>
            </a:pPr>
            <a:r>
              <a:rPr lang="en-US" sz="2400" dirty="0"/>
              <a:t>(text corpora, recommendations, ...)</a:t>
            </a:r>
          </a:p>
          <a:p>
            <a:r>
              <a:rPr lang="en-US" sz="2400" dirty="0"/>
              <a:t>Covariance estimation matrix</a:t>
            </a:r>
          </a:p>
          <a:p>
            <a:r>
              <a:rPr lang="en-US" sz="2400" dirty="0"/>
              <a:t>Low rank approximation</a:t>
            </a:r>
          </a:p>
          <a:p>
            <a:r>
              <a:rPr lang="en-US" sz="2400" dirty="0"/>
              <a:t>Sparsification</a:t>
            </a:r>
          </a:p>
          <a:p>
            <a:endParaRPr lang="en-US" sz="2400" dirty="0"/>
          </a:p>
        </p:txBody>
      </p:sp>
      <p:sp>
        <p:nvSpPr>
          <p:cNvPr id="4" name="Title 1"/>
          <p:cNvSpPr txBox="1">
            <a:spLocks/>
          </p:cNvSpPr>
          <p:nvPr/>
        </p:nvSpPr>
        <p:spPr>
          <a:xfrm>
            <a:off x="0" y="-5934"/>
            <a:ext cx="8521065" cy="1083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else can we do in this model?</a:t>
            </a:r>
          </a:p>
        </p:txBody>
      </p:sp>
      <p:sp>
        <p:nvSpPr>
          <p:cNvPr id="5" name="Content Placeholder 2"/>
          <p:cNvSpPr txBox="1">
            <a:spLocks/>
          </p:cNvSpPr>
          <p:nvPr/>
        </p:nvSpPr>
        <p:spPr>
          <a:xfrm>
            <a:off x="5460643" y="860612"/>
            <a:ext cx="6309826" cy="5997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Vectors </a:t>
            </a:r>
          </a:p>
          <a:p>
            <a:pPr marL="0" indent="0">
              <a:buNone/>
            </a:pPr>
            <a:r>
              <a:rPr lang="en-US" sz="2400" dirty="0"/>
              <a:t>(text documents, images,  example features,...)</a:t>
            </a:r>
          </a:p>
          <a:p>
            <a:r>
              <a:rPr lang="en-US" sz="2400" dirty="0"/>
              <a:t>Dimensionality reduction</a:t>
            </a:r>
          </a:p>
          <a:p>
            <a:r>
              <a:rPr lang="en-US" sz="2400" dirty="0"/>
              <a:t>Clustering (k-means, k-median,…)</a:t>
            </a:r>
          </a:p>
          <a:p>
            <a:r>
              <a:rPr lang="en-US" sz="2400" dirty="0"/>
              <a:t>Linear Regression</a:t>
            </a:r>
          </a:p>
          <a:p>
            <a:r>
              <a:rPr lang="en-US" sz="2400" dirty="0"/>
              <a:t>Machine learning (some of it at least)</a:t>
            </a:r>
          </a:p>
          <a:p>
            <a:r>
              <a:rPr lang="en-US" sz="2400" dirty="0"/>
              <a:t>Density Estimation / Anomaly detection</a:t>
            </a:r>
          </a:p>
          <a:p>
            <a:pPr marL="0" indent="0">
              <a:buNone/>
            </a:pPr>
            <a:endParaRPr lang="en-US" sz="2400" dirty="0"/>
          </a:p>
          <a:p>
            <a:pPr marL="0" indent="0">
              <a:buNone/>
            </a:pPr>
            <a:r>
              <a:rPr lang="en-US" sz="2400" b="1" dirty="0"/>
              <a:t>Graphs*</a:t>
            </a:r>
          </a:p>
          <a:p>
            <a:pPr marL="0" indent="0">
              <a:buNone/>
            </a:pPr>
            <a:r>
              <a:rPr lang="en-US" sz="2400" dirty="0"/>
              <a:t>(social networks, communications, ...)</a:t>
            </a:r>
          </a:p>
          <a:p>
            <a:r>
              <a:rPr lang="en-US" sz="2400" dirty="0"/>
              <a:t>Connectivity</a:t>
            </a:r>
          </a:p>
          <a:p>
            <a:r>
              <a:rPr lang="en-US" sz="2400" dirty="0"/>
              <a:t>Cut Sparsification</a:t>
            </a:r>
          </a:p>
          <a:p>
            <a:r>
              <a:rPr lang="en-US" sz="2400" dirty="0"/>
              <a:t>Weighted Matching </a:t>
            </a:r>
          </a:p>
        </p:txBody>
      </p:sp>
      <p:sp>
        <p:nvSpPr>
          <p:cNvPr id="2" name="Rectangle 1">
            <a:extLst>
              <a:ext uri="{FF2B5EF4-FFF2-40B4-BE49-F238E27FC236}">
                <a16:creationId xmlns:a16="http://schemas.microsoft.com/office/drawing/2014/main" id="{8EB0C59C-9AD1-A446-9DEA-7FAA70B4C8B6}"/>
              </a:ext>
            </a:extLst>
          </p:cNvPr>
          <p:cNvSpPr/>
          <p:nvPr/>
        </p:nvSpPr>
        <p:spPr>
          <a:xfrm>
            <a:off x="197224" y="4518213"/>
            <a:ext cx="4855067" cy="22456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232827-518E-F943-98AF-8EA6914C5DE8}"/>
              </a:ext>
            </a:extLst>
          </p:cNvPr>
          <p:cNvSpPr/>
          <p:nvPr/>
        </p:nvSpPr>
        <p:spPr>
          <a:xfrm>
            <a:off x="5447875" y="821092"/>
            <a:ext cx="6143490" cy="32130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FEDC2D-181E-4B42-9E90-3B7640019E22}"/>
              </a:ext>
            </a:extLst>
          </p:cNvPr>
          <p:cNvSpPr/>
          <p:nvPr/>
        </p:nvSpPr>
        <p:spPr>
          <a:xfrm>
            <a:off x="5447875" y="4518213"/>
            <a:ext cx="6143490" cy="22456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795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06D453-2723-B644-A0E5-808814828D4B}"/>
              </a:ext>
            </a:extLst>
          </p:cNvPr>
          <p:cNvSpPr>
            <a:spLocks noGrp="1"/>
          </p:cNvSpPr>
          <p:nvPr>
            <p:ph type="ctrTitle"/>
          </p:nvPr>
        </p:nvSpPr>
        <p:spPr/>
        <p:txBody>
          <a:bodyPr/>
          <a:lstStyle/>
          <a:p>
            <a:endParaRPr lang="en-US"/>
          </a:p>
        </p:txBody>
      </p:sp>
      <p:sp>
        <p:nvSpPr>
          <p:cNvPr id="7" name="Subtitle 6">
            <a:extLst>
              <a:ext uri="{FF2B5EF4-FFF2-40B4-BE49-F238E27FC236}">
                <a16:creationId xmlns:a16="http://schemas.microsoft.com/office/drawing/2014/main" id="{40DFFEEE-D527-ED4D-B1F3-8FC549D2DA94}"/>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76F306BB-4308-2543-B637-E0EAD4DC04CE}"/>
              </a:ext>
            </a:extLst>
          </p:cNvPr>
          <p:cNvPicPr>
            <a:picLocks noChangeAspect="1"/>
          </p:cNvPicPr>
          <p:nvPr/>
        </p:nvPicPr>
        <p:blipFill>
          <a:blip r:embed="rId2"/>
          <a:stretch>
            <a:fillRect/>
          </a:stretch>
        </p:blipFill>
        <p:spPr>
          <a:xfrm>
            <a:off x="821094" y="46816"/>
            <a:ext cx="10424756" cy="6684184"/>
          </a:xfrm>
          <a:prstGeom prst="rect">
            <a:avLst/>
          </a:prstGeom>
        </p:spPr>
      </p:pic>
    </p:spTree>
    <p:extLst>
      <p:ext uri="{BB962C8B-B14F-4D97-AF65-F5344CB8AC3E}">
        <p14:creationId xmlns:p14="http://schemas.microsoft.com/office/powerpoint/2010/main" val="218931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75DAA0C-3F5F-CD4E-9260-7B567B5A0AE6}"/>
              </a:ext>
            </a:extLst>
          </p:cNvPr>
          <p:cNvSpPr/>
          <p:nvPr/>
        </p:nvSpPr>
        <p:spPr>
          <a:xfrm>
            <a:off x="1723884" y="26015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CA6A20-EFEB-DF47-BF08-222C761DBB9D}"/>
              </a:ext>
            </a:extLst>
          </p:cNvPr>
          <p:cNvSpPr/>
          <p:nvPr/>
        </p:nvSpPr>
        <p:spPr>
          <a:xfrm>
            <a:off x="1632444" y="315017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88B434-BC00-7D4B-9719-65C85BE08084}"/>
              </a:ext>
            </a:extLst>
          </p:cNvPr>
          <p:cNvSpPr/>
          <p:nvPr/>
        </p:nvSpPr>
        <p:spPr>
          <a:xfrm>
            <a:off x="2051544" y="283775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9A363F0-3398-244F-A9F2-FCFE77410FE8}"/>
              </a:ext>
            </a:extLst>
          </p:cNvPr>
          <p:cNvSpPr/>
          <p:nvPr/>
        </p:nvSpPr>
        <p:spPr>
          <a:xfrm>
            <a:off x="2146794" y="30587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F29690-423B-A248-A16D-CD4253C8FA9E}"/>
              </a:ext>
            </a:extLst>
          </p:cNvPr>
          <p:cNvSpPr/>
          <p:nvPr/>
        </p:nvSpPr>
        <p:spPr>
          <a:xfrm>
            <a:off x="2329674" y="284848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36FC252-EA89-4242-985B-24FF55AC299E}"/>
              </a:ext>
            </a:extLst>
          </p:cNvPr>
          <p:cNvSpPr/>
          <p:nvPr/>
        </p:nvSpPr>
        <p:spPr>
          <a:xfrm>
            <a:off x="3425559" y="287585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8762ED-B7F5-4E4C-A5FE-E2ADAF87F66B}"/>
              </a:ext>
            </a:extLst>
          </p:cNvPr>
          <p:cNvSpPr/>
          <p:nvPr/>
        </p:nvSpPr>
        <p:spPr>
          <a:xfrm>
            <a:off x="2530209" y="415531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480F637-1CA8-AC4D-A139-778B2209FD5D}"/>
              </a:ext>
            </a:extLst>
          </p:cNvPr>
          <p:cNvSpPr/>
          <p:nvPr/>
        </p:nvSpPr>
        <p:spPr>
          <a:xfrm>
            <a:off x="2943084" y="38207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D99B7F7-B2C5-184C-AE06-6520DB25D8E1}"/>
              </a:ext>
            </a:extLst>
          </p:cNvPr>
          <p:cNvSpPr/>
          <p:nvPr/>
        </p:nvSpPr>
        <p:spPr>
          <a:xfrm>
            <a:off x="3817989" y="3960306"/>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47E2A1C-7D01-A24C-A667-7AE66BFF4710}"/>
              </a:ext>
            </a:extLst>
          </p:cNvPr>
          <p:cNvSpPr/>
          <p:nvPr/>
        </p:nvSpPr>
        <p:spPr>
          <a:xfrm>
            <a:off x="3796524" y="4263201"/>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D5210A1-5F72-0A4E-96CE-A9FC33B44AFA}"/>
              </a:ext>
            </a:extLst>
          </p:cNvPr>
          <p:cNvSpPr/>
          <p:nvPr/>
        </p:nvSpPr>
        <p:spPr>
          <a:xfrm>
            <a:off x="3552684" y="44303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81A97D-055D-D947-8686-1DD04CA422B8}"/>
              </a:ext>
            </a:extLst>
          </p:cNvPr>
          <p:cNvSpPr/>
          <p:nvPr/>
        </p:nvSpPr>
        <p:spPr>
          <a:xfrm>
            <a:off x="3857484" y="47351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902FF21-4A9B-7242-9716-4154C06A2727}"/>
              </a:ext>
            </a:extLst>
          </p:cNvPr>
          <p:cNvCxnSpPr/>
          <p:nvPr/>
        </p:nvCxnSpPr>
        <p:spPr>
          <a:xfrm>
            <a:off x="6096000" y="1940312"/>
            <a:ext cx="0" cy="3657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045CE59-768C-B94E-9CD5-6E557CFF1B71}"/>
              </a:ext>
            </a:extLst>
          </p:cNvPr>
          <p:cNvSpPr/>
          <p:nvPr/>
        </p:nvSpPr>
        <p:spPr>
          <a:xfrm>
            <a:off x="8069386" y="2815893"/>
            <a:ext cx="548640" cy="5486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11DB40-5A9C-9B4E-9F92-BC7FA0248806}"/>
              </a:ext>
            </a:extLst>
          </p:cNvPr>
          <p:cNvSpPr/>
          <p:nvPr/>
        </p:nvSpPr>
        <p:spPr>
          <a:xfrm>
            <a:off x="9553469" y="2879393"/>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35FC9C7-54CB-F146-95E3-D03C3C9B0B38}"/>
              </a:ext>
            </a:extLst>
          </p:cNvPr>
          <p:cNvSpPr/>
          <p:nvPr/>
        </p:nvSpPr>
        <p:spPr>
          <a:xfrm>
            <a:off x="8658119" y="4158855"/>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590F71B-9B42-044C-8437-FBD8B84A9EEC}"/>
              </a:ext>
            </a:extLst>
          </p:cNvPr>
          <p:cNvSpPr/>
          <p:nvPr/>
        </p:nvSpPr>
        <p:spPr>
          <a:xfrm>
            <a:off x="8941702" y="3847001"/>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A8F0C77-A22F-0D4C-BA40-97984B714A05}"/>
              </a:ext>
            </a:extLst>
          </p:cNvPr>
          <p:cNvSpPr/>
          <p:nvPr/>
        </p:nvSpPr>
        <p:spPr>
          <a:xfrm>
            <a:off x="9924434" y="4266742"/>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D920C811-88FF-9044-B4F1-79ADA4671A03}"/>
              </a:ext>
            </a:extLst>
          </p:cNvPr>
          <p:cNvSpPr/>
          <p:nvPr/>
        </p:nvSpPr>
        <p:spPr>
          <a:xfrm>
            <a:off x="5582475" y="3629534"/>
            <a:ext cx="1290918" cy="330772"/>
          </a:xfrm>
          <a:prstGeom prst="rightArrow">
            <a:avLst>
              <a:gd name="adj1" fmla="val 50000"/>
              <a:gd name="adj2" fmla="val 1387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E0A8541-3F6E-F248-8F89-55427B9573CC}"/>
              </a:ext>
            </a:extLst>
          </p:cNvPr>
          <p:cNvSpPr/>
          <p:nvPr/>
        </p:nvSpPr>
        <p:spPr>
          <a:xfrm>
            <a:off x="2151624" y="4993067"/>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3D2C198-9288-CB49-B835-5A2D733B7AEF}"/>
              </a:ext>
            </a:extLst>
          </p:cNvPr>
          <p:cNvSpPr/>
          <p:nvPr/>
        </p:nvSpPr>
        <p:spPr>
          <a:xfrm>
            <a:off x="2530209" y="5084507"/>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E4EFF63-2DF2-8A41-8CE2-8AABF68F3933}"/>
              </a:ext>
            </a:extLst>
          </p:cNvPr>
          <p:cNvSpPr/>
          <p:nvPr/>
        </p:nvSpPr>
        <p:spPr>
          <a:xfrm>
            <a:off x="4502941" y="506610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714DB58-5FC9-F045-8BFC-560A1AF88234}"/>
              </a:ext>
            </a:extLst>
          </p:cNvPr>
          <p:cNvSpPr/>
          <p:nvPr/>
        </p:nvSpPr>
        <p:spPr>
          <a:xfrm>
            <a:off x="8446402" y="4997597"/>
            <a:ext cx="274320" cy="2743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62F0A17-01F8-8E40-969F-594355ECBBA6}"/>
              </a:ext>
            </a:extLst>
          </p:cNvPr>
          <p:cNvSpPr/>
          <p:nvPr/>
        </p:nvSpPr>
        <p:spPr>
          <a:xfrm>
            <a:off x="10881865" y="506610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46FB7F2-8B08-B343-89BF-30FB20BEC040}"/>
              </a:ext>
            </a:extLst>
          </p:cNvPr>
          <p:cNvSpPr/>
          <p:nvPr/>
        </p:nvSpPr>
        <p:spPr>
          <a:xfrm>
            <a:off x="3174993" y="353809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F4FD19E-C05A-4141-A568-59154E01024B}"/>
              </a:ext>
            </a:extLst>
          </p:cNvPr>
          <p:cNvSpPr/>
          <p:nvPr/>
        </p:nvSpPr>
        <p:spPr>
          <a:xfrm>
            <a:off x="2850249" y="406387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9728C-FF2E-CA4E-8082-EC65D99DB342}"/>
              </a:ext>
            </a:extLst>
          </p:cNvPr>
          <p:cNvSpPr txBox="1"/>
          <p:nvPr/>
        </p:nvSpPr>
        <p:spPr>
          <a:xfrm>
            <a:off x="1993260" y="5828039"/>
            <a:ext cx="2079737" cy="523220"/>
          </a:xfrm>
          <a:prstGeom prst="rect">
            <a:avLst/>
          </a:prstGeom>
          <a:noFill/>
        </p:spPr>
        <p:txBody>
          <a:bodyPr wrap="none" rtlCol="0">
            <a:spAutoFit/>
          </a:bodyPr>
          <a:lstStyle/>
          <a:p>
            <a:r>
              <a:rPr lang="en-US" sz="2800" dirty="0"/>
              <a:t>Original Data</a:t>
            </a:r>
          </a:p>
        </p:txBody>
      </p:sp>
      <p:sp>
        <p:nvSpPr>
          <p:cNvPr id="30" name="TextBox 29">
            <a:extLst>
              <a:ext uri="{FF2B5EF4-FFF2-40B4-BE49-F238E27FC236}">
                <a16:creationId xmlns:a16="http://schemas.microsoft.com/office/drawing/2014/main" id="{DA3B282F-758F-F244-96AA-82DAB12D3C22}"/>
              </a:ext>
            </a:extLst>
          </p:cNvPr>
          <p:cNvSpPr txBox="1"/>
          <p:nvPr/>
        </p:nvSpPr>
        <p:spPr>
          <a:xfrm>
            <a:off x="8502156" y="5713189"/>
            <a:ext cx="1300099" cy="523220"/>
          </a:xfrm>
          <a:prstGeom prst="rect">
            <a:avLst/>
          </a:prstGeom>
          <a:noFill/>
        </p:spPr>
        <p:txBody>
          <a:bodyPr wrap="none" rtlCol="0">
            <a:spAutoFit/>
          </a:bodyPr>
          <a:lstStyle/>
          <a:p>
            <a:r>
              <a:rPr lang="en-US" sz="2800" dirty="0"/>
              <a:t>Coreset</a:t>
            </a:r>
          </a:p>
        </p:txBody>
      </p:sp>
      <p:pic>
        <p:nvPicPr>
          <p:cNvPr id="5" name="Picture 4">
            <a:extLst>
              <a:ext uri="{FF2B5EF4-FFF2-40B4-BE49-F238E27FC236}">
                <a16:creationId xmlns:a16="http://schemas.microsoft.com/office/drawing/2014/main" id="{7890CCB8-5505-5645-B92A-97C79172E0E5}"/>
              </a:ext>
            </a:extLst>
          </p:cNvPr>
          <p:cNvPicPr>
            <a:picLocks noChangeAspect="1"/>
          </p:cNvPicPr>
          <p:nvPr/>
        </p:nvPicPr>
        <p:blipFill>
          <a:blip r:embed="rId2"/>
          <a:stretch>
            <a:fillRect/>
          </a:stretch>
        </p:blipFill>
        <p:spPr>
          <a:xfrm>
            <a:off x="2880465" y="2067235"/>
            <a:ext cx="254000" cy="190500"/>
          </a:xfrm>
          <a:prstGeom prst="rect">
            <a:avLst/>
          </a:prstGeom>
        </p:spPr>
      </p:pic>
      <p:pic>
        <p:nvPicPr>
          <p:cNvPr id="7" name="Picture 6">
            <a:extLst>
              <a:ext uri="{FF2B5EF4-FFF2-40B4-BE49-F238E27FC236}">
                <a16:creationId xmlns:a16="http://schemas.microsoft.com/office/drawing/2014/main" id="{4F5C2426-5D1D-3A42-A559-416F68C5E1F2}"/>
              </a:ext>
            </a:extLst>
          </p:cNvPr>
          <p:cNvPicPr>
            <a:picLocks noChangeAspect="1"/>
          </p:cNvPicPr>
          <p:nvPr/>
        </p:nvPicPr>
        <p:blipFill>
          <a:blip r:embed="rId3"/>
          <a:stretch>
            <a:fillRect/>
          </a:stretch>
        </p:blipFill>
        <p:spPr>
          <a:xfrm>
            <a:off x="9196210" y="1967373"/>
            <a:ext cx="1028700" cy="317500"/>
          </a:xfrm>
          <a:prstGeom prst="rect">
            <a:avLst/>
          </a:prstGeom>
        </p:spPr>
      </p:pic>
      <p:cxnSp>
        <p:nvCxnSpPr>
          <p:cNvPr id="27" name="Straight Arrow Connector 26">
            <a:extLst>
              <a:ext uri="{FF2B5EF4-FFF2-40B4-BE49-F238E27FC236}">
                <a16:creationId xmlns:a16="http://schemas.microsoft.com/office/drawing/2014/main" id="{79C7A826-C6BA-9041-83E3-F8DD8FC59B71}"/>
              </a:ext>
            </a:extLst>
          </p:cNvPr>
          <p:cNvCxnSpPr/>
          <p:nvPr/>
        </p:nvCxnSpPr>
        <p:spPr>
          <a:xfrm flipH="1">
            <a:off x="2329674" y="2340829"/>
            <a:ext cx="383415" cy="35214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38F77DD-30F3-F54B-AC09-37B96FD93ED4}"/>
              </a:ext>
            </a:extLst>
          </p:cNvPr>
          <p:cNvCxnSpPr/>
          <p:nvPr/>
        </p:nvCxnSpPr>
        <p:spPr>
          <a:xfrm flipH="1">
            <a:off x="8648178" y="2346759"/>
            <a:ext cx="383415" cy="35214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48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3B04C2-8CD5-DD43-A7FB-1C1567D1C546}"/>
              </a:ext>
            </a:extLst>
          </p:cNvPr>
          <p:cNvGrpSpPr/>
          <p:nvPr/>
        </p:nvGrpSpPr>
        <p:grpSpPr>
          <a:xfrm>
            <a:off x="2854411" y="1226198"/>
            <a:ext cx="6391483" cy="5163966"/>
            <a:chOff x="2854411" y="1003178"/>
            <a:chExt cx="6391483" cy="5163966"/>
          </a:xfrm>
        </p:grpSpPr>
        <p:sp>
          <p:nvSpPr>
            <p:cNvPr id="7" name="Can 6"/>
            <p:cNvSpPr/>
            <p:nvPr/>
          </p:nvSpPr>
          <p:spPr>
            <a:xfrm>
              <a:off x="4696029" y="4476809"/>
              <a:ext cx="1134210"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Merge+ Sketch</a:t>
              </a:r>
            </a:p>
          </p:txBody>
        </p:sp>
        <p:cxnSp>
          <p:nvCxnSpPr>
            <p:cNvPr id="8" name="Curved Connector 7"/>
            <p:cNvCxnSpPr>
              <a:stCxn id="24" idx="3"/>
              <a:endCxn id="7" idx="1"/>
            </p:cNvCxnSpPr>
            <p:nvPr/>
          </p:nvCxnSpPr>
          <p:spPr>
            <a:xfrm rot="16200000" flipH="1">
              <a:off x="4198219" y="3411892"/>
              <a:ext cx="397843" cy="1731990"/>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Cloud 8"/>
            <p:cNvSpPr/>
            <p:nvPr/>
          </p:nvSpPr>
          <p:spPr>
            <a:xfrm>
              <a:off x="3452676" y="1003178"/>
              <a:ext cx="3463637" cy="1826281"/>
            </a:xfrm>
            <a:prstGeom prst="cloud">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The World</a:t>
              </a:r>
            </a:p>
          </p:txBody>
        </p:sp>
        <p:sp>
          <p:nvSpPr>
            <p:cNvPr id="14" name="Rectangle 13"/>
            <p:cNvSpPr/>
            <p:nvPr/>
          </p:nvSpPr>
          <p:spPr>
            <a:xfrm>
              <a:off x="4208877" y="5537392"/>
              <a:ext cx="2109170" cy="62975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Query Algorithm</a:t>
              </a:r>
            </a:p>
          </p:txBody>
        </p:sp>
        <p:cxnSp>
          <p:nvCxnSpPr>
            <p:cNvPr id="15" name="Curved Connector 14"/>
            <p:cNvCxnSpPr/>
            <p:nvPr/>
          </p:nvCxnSpPr>
          <p:spPr>
            <a:xfrm rot="5400000">
              <a:off x="4900448" y="5316979"/>
              <a:ext cx="440826"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Can 15"/>
            <p:cNvSpPr/>
            <p:nvPr/>
          </p:nvSpPr>
          <p:spPr>
            <a:xfrm>
              <a:off x="8270278" y="5537391"/>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Result</a:t>
              </a:r>
            </a:p>
          </p:txBody>
        </p:sp>
        <p:cxnSp>
          <p:nvCxnSpPr>
            <p:cNvPr id="17" name="Curved Connector 16"/>
            <p:cNvCxnSpPr>
              <a:endCxn id="16" idx="2"/>
            </p:cNvCxnSpPr>
            <p:nvPr/>
          </p:nvCxnSpPr>
          <p:spPr>
            <a:xfrm flipV="1">
              <a:off x="6318047" y="5847270"/>
              <a:ext cx="1952232" cy="4998"/>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854411" y="5713073"/>
              <a:ext cx="881653" cy="27839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Query</a:t>
              </a:r>
            </a:p>
          </p:txBody>
        </p:sp>
        <p:cxnSp>
          <p:nvCxnSpPr>
            <p:cNvPr id="19" name="Curved Connector 18"/>
            <p:cNvCxnSpPr>
              <a:stCxn id="18" idx="3"/>
              <a:endCxn id="14" idx="1"/>
            </p:cNvCxnSpPr>
            <p:nvPr/>
          </p:nvCxnSpPr>
          <p:spPr>
            <a:xfrm>
              <a:off x="3736063" y="5852268"/>
              <a:ext cx="472814"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Can 20"/>
            <p:cNvSpPr/>
            <p:nvPr/>
          </p:nvSpPr>
          <p:spPr>
            <a:xfrm>
              <a:off x="8270278" y="4476809"/>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Result</a:t>
              </a:r>
            </a:p>
          </p:txBody>
        </p:sp>
        <p:cxnSp>
          <p:nvCxnSpPr>
            <p:cNvPr id="22" name="Curved Connector 21"/>
            <p:cNvCxnSpPr>
              <a:stCxn id="7" idx="4"/>
              <a:endCxn id="21" idx="2"/>
            </p:cNvCxnSpPr>
            <p:nvPr/>
          </p:nvCxnSpPr>
          <p:spPr>
            <a:xfrm>
              <a:off x="5830240" y="4786687"/>
              <a:ext cx="2440039" cy="12700"/>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Curved Connector 22"/>
            <p:cNvCxnSpPr/>
            <p:nvPr/>
          </p:nvCxnSpPr>
          <p:spPr>
            <a:xfrm rot="16200000" flipV="1">
              <a:off x="5152677" y="5317307"/>
              <a:ext cx="441482" cy="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3043336" y="345921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Compute + Sketch</a:t>
              </a:r>
            </a:p>
          </p:txBody>
        </p:sp>
        <p:sp>
          <p:nvSpPr>
            <p:cNvPr id="25" name="Can 24"/>
            <p:cNvSpPr/>
            <p:nvPr/>
          </p:nvSpPr>
          <p:spPr>
            <a:xfrm>
              <a:off x="4208877" y="345921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Compute + Sketch</a:t>
              </a:r>
            </a:p>
          </p:txBody>
        </p:sp>
        <p:sp>
          <p:nvSpPr>
            <p:cNvPr id="26" name="Can 25"/>
            <p:cNvSpPr/>
            <p:nvPr/>
          </p:nvSpPr>
          <p:spPr>
            <a:xfrm>
              <a:off x="5342431" y="345921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Compute + Sketch</a:t>
              </a:r>
            </a:p>
          </p:txBody>
        </p:sp>
        <p:sp>
          <p:nvSpPr>
            <p:cNvPr id="27" name="Can 26"/>
            <p:cNvSpPr/>
            <p:nvPr/>
          </p:nvSpPr>
          <p:spPr>
            <a:xfrm>
              <a:off x="6506972" y="345921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Compute + Sketch</a:t>
              </a:r>
            </a:p>
          </p:txBody>
        </p:sp>
        <p:cxnSp>
          <p:nvCxnSpPr>
            <p:cNvPr id="28" name="Curved Connector 27"/>
            <p:cNvCxnSpPr>
              <a:endCxn id="24" idx="1"/>
            </p:cNvCxnSpPr>
            <p:nvPr/>
          </p:nvCxnSpPr>
          <p:spPr>
            <a:xfrm rot="5400000">
              <a:off x="3272075" y="2522408"/>
              <a:ext cx="1195874" cy="677733"/>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Curved Connector 28"/>
            <p:cNvCxnSpPr>
              <a:endCxn id="25" idx="1"/>
            </p:cNvCxnSpPr>
            <p:nvPr/>
          </p:nvCxnSpPr>
          <p:spPr>
            <a:xfrm rot="5400000">
              <a:off x="4098421" y="2860944"/>
              <a:ext cx="1196531" cy="1312"/>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Curved Connector 29"/>
            <p:cNvCxnSpPr>
              <a:endCxn id="26" idx="1"/>
            </p:cNvCxnSpPr>
            <p:nvPr/>
          </p:nvCxnSpPr>
          <p:spPr>
            <a:xfrm rot="16200000" flipH="1">
              <a:off x="5066867" y="2695839"/>
              <a:ext cx="1195874" cy="330869"/>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Curved Connector 30"/>
            <p:cNvCxnSpPr>
              <a:endCxn id="27" idx="1"/>
            </p:cNvCxnSpPr>
            <p:nvPr/>
          </p:nvCxnSpPr>
          <p:spPr>
            <a:xfrm rot="16200000" flipH="1">
              <a:off x="5901038" y="2365467"/>
              <a:ext cx="1195876" cy="991610"/>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25" idx="3"/>
              <a:endCxn id="7" idx="1"/>
            </p:cNvCxnSpPr>
            <p:nvPr/>
          </p:nvCxnSpPr>
          <p:spPr>
            <a:xfrm rot="16200000" flipH="1">
              <a:off x="4780989" y="3994663"/>
              <a:ext cx="397843" cy="566449"/>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6" idx="3"/>
              <a:endCxn id="7" idx="1"/>
            </p:cNvCxnSpPr>
            <p:nvPr/>
          </p:nvCxnSpPr>
          <p:spPr>
            <a:xfrm rot="5400000">
              <a:off x="5347767" y="3994336"/>
              <a:ext cx="397843" cy="567105"/>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Curved Connector 39"/>
            <p:cNvCxnSpPr>
              <a:stCxn id="27" idx="3"/>
              <a:endCxn id="7" idx="1"/>
            </p:cNvCxnSpPr>
            <p:nvPr/>
          </p:nvCxnSpPr>
          <p:spPr>
            <a:xfrm rot="5400000">
              <a:off x="5930037" y="3412064"/>
              <a:ext cx="397843" cy="1731646"/>
            </a:xfrm>
            <a:prstGeom prst="curvedConnector3">
              <a:avLst>
                <a:gd name="adj1" fmla="val 50000"/>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2" name="Title 1"/>
          <p:cNvSpPr>
            <a:spLocks noGrp="1"/>
          </p:cNvSpPr>
          <p:nvPr>
            <p:ph type="title"/>
          </p:nvPr>
        </p:nvSpPr>
        <p:spPr>
          <a:xfrm>
            <a:off x="0" y="0"/>
            <a:ext cx="8521065" cy="1083309"/>
          </a:xfrm>
        </p:spPr>
        <p:txBody>
          <a:bodyPr/>
          <a:lstStyle/>
          <a:p>
            <a:r>
              <a:rPr lang="en-US" dirty="0"/>
              <a:t>Mergeable Summaries</a:t>
            </a:r>
          </a:p>
        </p:txBody>
      </p:sp>
    </p:spTree>
    <p:extLst>
      <p:ext uri="{BB962C8B-B14F-4D97-AF65-F5344CB8AC3E}">
        <p14:creationId xmlns:p14="http://schemas.microsoft.com/office/powerpoint/2010/main" val="1739157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FABFE463-E2F0-814E-83A8-CC89DF2B00B4}"/>
              </a:ext>
            </a:extLst>
          </p:cNvPr>
          <p:cNvGrpSpPr/>
          <p:nvPr/>
        </p:nvGrpSpPr>
        <p:grpSpPr>
          <a:xfrm>
            <a:off x="5786394" y="1029829"/>
            <a:ext cx="4046201" cy="3872531"/>
            <a:chOff x="-160956" y="930229"/>
            <a:chExt cx="4046201" cy="3872531"/>
          </a:xfrm>
        </p:grpSpPr>
        <p:sp>
          <p:nvSpPr>
            <p:cNvPr id="41" name="Oval 40">
              <a:extLst>
                <a:ext uri="{FF2B5EF4-FFF2-40B4-BE49-F238E27FC236}">
                  <a16:creationId xmlns:a16="http://schemas.microsoft.com/office/drawing/2014/main" id="{226E2691-1760-F845-A57B-1BC9B1951E69}"/>
                </a:ext>
              </a:extLst>
            </p:cNvPr>
            <p:cNvSpPr/>
            <p:nvPr/>
          </p:nvSpPr>
          <p:spPr>
            <a:xfrm>
              <a:off x="-160956" y="930229"/>
              <a:ext cx="4046201" cy="3872531"/>
            </a:xfrm>
            <a:prstGeom prst="ellipse">
              <a:avLst/>
            </a:prstGeom>
            <a:gradFill flip="none" rotWithShape="1">
              <a:gsLst>
                <a:gs pos="76000">
                  <a:schemeClr val="accent5">
                    <a:lumMod val="5000"/>
                    <a:lumOff val="95000"/>
                    <a:alpha val="48000"/>
                  </a:schemeClr>
                </a:gs>
                <a:gs pos="1000">
                  <a:schemeClr val="accent5">
                    <a:lumMod val="94000"/>
                  </a:schemeClr>
                </a:gs>
                <a:gs pos="47000">
                  <a:schemeClr val="accent5">
                    <a:lumMod val="45000"/>
                    <a:lumOff val="55000"/>
                    <a:alpha val="50000"/>
                  </a:schemeClr>
                </a:gs>
                <a:gs pos="38000">
                  <a:schemeClr val="accent5">
                    <a:lumMod val="30000"/>
                    <a:lumOff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43387599-C0D3-8E49-9C90-F23056FFF48D}"/>
                </a:ext>
              </a:extLst>
            </p:cNvPr>
            <p:cNvPicPr>
              <a:picLocks noChangeAspect="1"/>
            </p:cNvPicPr>
            <p:nvPr/>
          </p:nvPicPr>
          <p:blipFill>
            <a:blip r:embed="rId3"/>
            <a:stretch>
              <a:fillRect/>
            </a:stretch>
          </p:blipFill>
          <p:spPr>
            <a:xfrm>
              <a:off x="1462800" y="2800414"/>
              <a:ext cx="127000" cy="203200"/>
            </a:xfrm>
            <a:prstGeom prst="rect">
              <a:avLst/>
            </a:prstGeom>
          </p:spPr>
        </p:pic>
        <p:sp>
          <p:nvSpPr>
            <p:cNvPr id="43" name="Oval 42">
              <a:extLst>
                <a:ext uri="{FF2B5EF4-FFF2-40B4-BE49-F238E27FC236}">
                  <a16:creationId xmlns:a16="http://schemas.microsoft.com/office/drawing/2014/main" id="{EC26B61B-2864-3D4F-96A8-13FFDFDED4B3}"/>
                </a:ext>
              </a:extLst>
            </p:cNvPr>
            <p:cNvSpPr/>
            <p:nvPr/>
          </p:nvSpPr>
          <p:spPr>
            <a:xfrm>
              <a:off x="1751296" y="2785214"/>
              <a:ext cx="182880" cy="18288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E954E3DE-16F8-8B4D-85EF-9D984E78F0BE}"/>
              </a:ext>
            </a:extLst>
          </p:cNvPr>
          <p:cNvGrpSpPr/>
          <p:nvPr/>
        </p:nvGrpSpPr>
        <p:grpSpPr>
          <a:xfrm>
            <a:off x="-281727" y="964735"/>
            <a:ext cx="4046201" cy="3872531"/>
            <a:chOff x="-160956" y="930229"/>
            <a:chExt cx="4046201" cy="3872531"/>
          </a:xfrm>
        </p:grpSpPr>
        <p:sp>
          <p:nvSpPr>
            <p:cNvPr id="7" name="Oval 6">
              <a:extLst>
                <a:ext uri="{FF2B5EF4-FFF2-40B4-BE49-F238E27FC236}">
                  <a16:creationId xmlns:a16="http://schemas.microsoft.com/office/drawing/2014/main" id="{B5D92E67-DC1C-5E45-9CB9-028ECB0BE5B3}"/>
                </a:ext>
              </a:extLst>
            </p:cNvPr>
            <p:cNvSpPr/>
            <p:nvPr/>
          </p:nvSpPr>
          <p:spPr>
            <a:xfrm>
              <a:off x="-160956" y="930229"/>
              <a:ext cx="4046201" cy="3872531"/>
            </a:xfrm>
            <a:prstGeom prst="ellipse">
              <a:avLst/>
            </a:prstGeom>
            <a:gradFill flip="none" rotWithShape="1">
              <a:gsLst>
                <a:gs pos="76000">
                  <a:schemeClr val="accent5">
                    <a:lumMod val="5000"/>
                    <a:lumOff val="95000"/>
                    <a:alpha val="48000"/>
                  </a:schemeClr>
                </a:gs>
                <a:gs pos="1000">
                  <a:schemeClr val="accent5">
                    <a:lumMod val="94000"/>
                  </a:schemeClr>
                </a:gs>
                <a:gs pos="47000">
                  <a:schemeClr val="accent5">
                    <a:lumMod val="45000"/>
                    <a:lumOff val="55000"/>
                    <a:alpha val="50000"/>
                  </a:schemeClr>
                </a:gs>
                <a:gs pos="38000">
                  <a:schemeClr val="accent5">
                    <a:lumMod val="30000"/>
                    <a:lumOff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BEBCE7-3AA1-FE41-BE2B-D259F83E494B}"/>
                </a:ext>
              </a:extLst>
            </p:cNvPr>
            <p:cNvPicPr>
              <a:picLocks noChangeAspect="1"/>
            </p:cNvPicPr>
            <p:nvPr/>
          </p:nvPicPr>
          <p:blipFill>
            <a:blip r:embed="rId3"/>
            <a:stretch>
              <a:fillRect/>
            </a:stretch>
          </p:blipFill>
          <p:spPr>
            <a:xfrm>
              <a:off x="1473940" y="2829988"/>
              <a:ext cx="127000" cy="203200"/>
            </a:xfrm>
            <a:prstGeom prst="rect">
              <a:avLst/>
            </a:prstGeom>
          </p:spPr>
        </p:pic>
        <p:sp>
          <p:nvSpPr>
            <p:cNvPr id="38" name="Oval 37">
              <a:extLst>
                <a:ext uri="{FF2B5EF4-FFF2-40B4-BE49-F238E27FC236}">
                  <a16:creationId xmlns:a16="http://schemas.microsoft.com/office/drawing/2014/main" id="{C50E4118-9F20-5942-9001-2D45ED0EB0BF}"/>
                </a:ext>
              </a:extLst>
            </p:cNvPr>
            <p:cNvSpPr/>
            <p:nvPr/>
          </p:nvSpPr>
          <p:spPr>
            <a:xfrm>
              <a:off x="1753215" y="2781387"/>
              <a:ext cx="182880" cy="18288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Oval 5">
            <a:extLst>
              <a:ext uri="{FF2B5EF4-FFF2-40B4-BE49-F238E27FC236}">
                <a16:creationId xmlns:a16="http://schemas.microsoft.com/office/drawing/2014/main" id="{B75DAA0C-3F5F-CD4E-9260-7B567B5A0AE6}"/>
              </a:ext>
            </a:extLst>
          </p:cNvPr>
          <p:cNvSpPr/>
          <p:nvPr/>
        </p:nvSpPr>
        <p:spPr>
          <a:xfrm>
            <a:off x="1723884" y="26015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CA6A20-EFEB-DF47-BF08-222C761DBB9D}"/>
              </a:ext>
            </a:extLst>
          </p:cNvPr>
          <p:cNvSpPr/>
          <p:nvPr/>
        </p:nvSpPr>
        <p:spPr>
          <a:xfrm>
            <a:off x="1632444" y="315017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88B434-BC00-7D4B-9719-65C85BE08084}"/>
              </a:ext>
            </a:extLst>
          </p:cNvPr>
          <p:cNvSpPr/>
          <p:nvPr/>
        </p:nvSpPr>
        <p:spPr>
          <a:xfrm>
            <a:off x="2051544" y="283775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9A363F0-3398-244F-A9F2-FCFE77410FE8}"/>
              </a:ext>
            </a:extLst>
          </p:cNvPr>
          <p:cNvSpPr/>
          <p:nvPr/>
        </p:nvSpPr>
        <p:spPr>
          <a:xfrm>
            <a:off x="2146794" y="30587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F29690-423B-A248-A16D-CD4253C8FA9E}"/>
              </a:ext>
            </a:extLst>
          </p:cNvPr>
          <p:cNvSpPr/>
          <p:nvPr/>
        </p:nvSpPr>
        <p:spPr>
          <a:xfrm>
            <a:off x="2329674" y="284848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36FC252-EA89-4242-985B-24FF55AC299E}"/>
              </a:ext>
            </a:extLst>
          </p:cNvPr>
          <p:cNvSpPr/>
          <p:nvPr/>
        </p:nvSpPr>
        <p:spPr>
          <a:xfrm>
            <a:off x="3425559" y="287585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C76DB7-4652-E149-894E-003301036145}"/>
              </a:ext>
            </a:extLst>
          </p:cNvPr>
          <p:cNvSpPr/>
          <p:nvPr/>
        </p:nvSpPr>
        <p:spPr>
          <a:xfrm>
            <a:off x="3174993" y="353809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8762ED-B7F5-4E4C-A5FE-E2ADAF87F66B}"/>
              </a:ext>
            </a:extLst>
          </p:cNvPr>
          <p:cNvSpPr/>
          <p:nvPr/>
        </p:nvSpPr>
        <p:spPr>
          <a:xfrm>
            <a:off x="2530209" y="415531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480F637-1CA8-AC4D-A139-778B2209FD5D}"/>
              </a:ext>
            </a:extLst>
          </p:cNvPr>
          <p:cNvSpPr/>
          <p:nvPr/>
        </p:nvSpPr>
        <p:spPr>
          <a:xfrm>
            <a:off x="2943084" y="38207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61378A7-2E74-6C41-8BE7-DC240B405A78}"/>
              </a:ext>
            </a:extLst>
          </p:cNvPr>
          <p:cNvSpPr/>
          <p:nvPr/>
        </p:nvSpPr>
        <p:spPr>
          <a:xfrm>
            <a:off x="2850249" y="406387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D99B7F7-B2C5-184C-AE06-6520DB25D8E1}"/>
              </a:ext>
            </a:extLst>
          </p:cNvPr>
          <p:cNvSpPr/>
          <p:nvPr/>
        </p:nvSpPr>
        <p:spPr>
          <a:xfrm>
            <a:off x="3817989" y="3960306"/>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47E2A1C-7D01-A24C-A667-7AE66BFF4710}"/>
              </a:ext>
            </a:extLst>
          </p:cNvPr>
          <p:cNvSpPr/>
          <p:nvPr/>
        </p:nvSpPr>
        <p:spPr>
          <a:xfrm>
            <a:off x="3796524" y="4263201"/>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D5210A1-5F72-0A4E-96CE-A9FC33B44AFA}"/>
              </a:ext>
            </a:extLst>
          </p:cNvPr>
          <p:cNvSpPr/>
          <p:nvPr/>
        </p:nvSpPr>
        <p:spPr>
          <a:xfrm>
            <a:off x="3552684" y="44303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D81A69-065B-484F-94B9-155A145BF2A9}"/>
              </a:ext>
            </a:extLst>
          </p:cNvPr>
          <p:cNvSpPr/>
          <p:nvPr/>
        </p:nvSpPr>
        <p:spPr>
          <a:xfrm>
            <a:off x="2151624" y="4993067"/>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81A97D-055D-D947-8686-1DD04CA422B8}"/>
              </a:ext>
            </a:extLst>
          </p:cNvPr>
          <p:cNvSpPr/>
          <p:nvPr/>
        </p:nvSpPr>
        <p:spPr>
          <a:xfrm>
            <a:off x="3857484" y="47351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A97851E-6C0F-1349-8A9A-2ED4848B7D5A}"/>
              </a:ext>
            </a:extLst>
          </p:cNvPr>
          <p:cNvSpPr/>
          <p:nvPr/>
        </p:nvSpPr>
        <p:spPr>
          <a:xfrm>
            <a:off x="2530209" y="5084507"/>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AE060D5-5F99-174D-A8BE-3CBEA18BF0CD}"/>
              </a:ext>
            </a:extLst>
          </p:cNvPr>
          <p:cNvSpPr/>
          <p:nvPr/>
        </p:nvSpPr>
        <p:spPr>
          <a:xfrm>
            <a:off x="4502941" y="506610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045CE59-768C-B94E-9CD5-6E557CFF1B71}"/>
              </a:ext>
            </a:extLst>
          </p:cNvPr>
          <p:cNvSpPr/>
          <p:nvPr/>
        </p:nvSpPr>
        <p:spPr>
          <a:xfrm>
            <a:off x="8069386" y="2815893"/>
            <a:ext cx="548640" cy="5486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11DB40-5A9C-9B4E-9F92-BC7FA0248806}"/>
              </a:ext>
            </a:extLst>
          </p:cNvPr>
          <p:cNvSpPr/>
          <p:nvPr/>
        </p:nvSpPr>
        <p:spPr>
          <a:xfrm>
            <a:off x="9553469" y="2879393"/>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35FC9C7-54CB-F146-95E3-D03C3C9B0B38}"/>
              </a:ext>
            </a:extLst>
          </p:cNvPr>
          <p:cNvSpPr/>
          <p:nvPr/>
        </p:nvSpPr>
        <p:spPr>
          <a:xfrm>
            <a:off x="8658119" y="4158855"/>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590F71B-9B42-044C-8437-FBD8B84A9EEC}"/>
              </a:ext>
            </a:extLst>
          </p:cNvPr>
          <p:cNvSpPr/>
          <p:nvPr/>
        </p:nvSpPr>
        <p:spPr>
          <a:xfrm>
            <a:off x="8941702" y="3847001"/>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A8F0C77-A22F-0D4C-BA40-97984B714A05}"/>
              </a:ext>
            </a:extLst>
          </p:cNvPr>
          <p:cNvSpPr/>
          <p:nvPr/>
        </p:nvSpPr>
        <p:spPr>
          <a:xfrm>
            <a:off x="9924434" y="4266742"/>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3B24AC2-68D5-944F-AA6B-0FAE467697D1}"/>
              </a:ext>
            </a:extLst>
          </p:cNvPr>
          <p:cNvSpPr/>
          <p:nvPr/>
        </p:nvSpPr>
        <p:spPr>
          <a:xfrm>
            <a:off x="8446402" y="4997597"/>
            <a:ext cx="274320" cy="2743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7406862-C8F0-7E49-A9D8-A9E22C6E7BF7}"/>
              </a:ext>
            </a:extLst>
          </p:cNvPr>
          <p:cNvSpPr/>
          <p:nvPr/>
        </p:nvSpPr>
        <p:spPr>
          <a:xfrm>
            <a:off x="10881865" y="506610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175531A-BD60-9B47-B68C-D8ED47B9D642}"/>
              </a:ext>
            </a:extLst>
          </p:cNvPr>
          <p:cNvPicPr>
            <a:picLocks noChangeAspect="1"/>
          </p:cNvPicPr>
          <p:nvPr/>
        </p:nvPicPr>
        <p:blipFill>
          <a:blip r:embed="rId4"/>
          <a:stretch>
            <a:fillRect/>
          </a:stretch>
        </p:blipFill>
        <p:spPr>
          <a:xfrm>
            <a:off x="1803769" y="6143436"/>
            <a:ext cx="2527300" cy="342900"/>
          </a:xfrm>
          <a:prstGeom prst="rect">
            <a:avLst/>
          </a:prstGeom>
        </p:spPr>
      </p:pic>
      <p:pic>
        <p:nvPicPr>
          <p:cNvPr id="4" name="Picture 3">
            <a:extLst>
              <a:ext uri="{FF2B5EF4-FFF2-40B4-BE49-F238E27FC236}">
                <a16:creationId xmlns:a16="http://schemas.microsoft.com/office/drawing/2014/main" id="{AEC1C396-CC8A-BA46-8142-73A4005711E0}"/>
              </a:ext>
            </a:extLst>
          </p:cNvPr>
          <p:cNvPicPr>
            <a:picLocks noChangeAspect="1"/>
          </p:cNvPicPr>
          <p:nvPr/>
        </p:nvPicPr>
        <p:blipFill>
          <a:blip r:embed="rId5"/>
          <a:stretch>
            <a:fillRect/>
          </a:stretch>
        </p:blipFill>
        <p:spPr>
          <a:xfrm>
            <a:off x="7524382" y="6111686"/>
            <a:ext cx="3200400" cy="406400"/>
          </a:xfrm>
          <a:prstGeom prst="rect">
            <a:avLst/>
          </a:prstGeom>
        </p:spPr>
      </p:pic>
      <p:cxnSp>
        <p:nvCxnSpPr>
          <p:cNvPr id="10" name="Straight Connector 9">
            <a:extLst>
              <a:ext uri="{FF2B5EF4-FFF2-40B4-BE49-F238E27FC236}">
                <a16:creationId xmlns:a16="http://schemas.microsoft.com/office/drawing/2014/main" id="{4902FF21-4A9B-7242-9716-4154C06A2727}"/>
              </a:ext>
            </a:extLst>
          </p:cNvPr>
          <p:cNvCxnSpPr/>
          <p:nvPr/>
        </p:nvCxnSpPr>
        <p:spPr>
          <a:xfrm>
            <a:off x="6096000" y="1940312"/>
            <a:ext cx="0" cy="3657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ight Arrow 45">
            <a:extLst>
              <a:ext uri="{FF2B5EF4-FFF2-40B4-BE49-F238E27FC236}">
                <a16:creationId xmlns:a16="http://schemas.microsoft.com/office/drawing/2014/main" id="{D920C811-88FF-9044-B4F1-79ADA4671A03}"/>
              </a:ext>
            </a:extLst>
          </p:cNvPr>
          <p:cNvSpPr/>
          <p:nvPr/>
        </p:nvSpPr>
        <p:spPr>
          <a:xfrm>
            <a:off x="5582475" y="3629534"/>
            <a:ext cx="1290918" cy="330772"/>
          </a:xfrm>
          <a:prstGeom prst="rightArrow">
            <a:avLst>
              <a:gd name="adj1" fmla="val 50000"/>
              <a:gd name="adj2" fmla="val 1387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9B1E688-3747-0249-8023-E0566F439018}"/>
              </a:ext>
            </a:extLst>
          </p:cNvPr>
          <p:cNvPicPr>
            <a:picLocks noChangeAspect="1"/>
          </p:cNvPicPr>
          <p:nvPr/>
        </p:nvPicPr>
        <p:blipFill>
          <a:blip r:embed="rId6"/>
          <a:stretch>
            <a:fillRect/>
          </a:stretch>
        </p:blipFill>
        <p:spPr>
          <a:xfrm>
            <a:off x="2880465" y="2067235"/>
            <a:ext cx="254000" cy="190500"/>
          </a:xfrm>
          <a:prstGeom prst="rect">
            <a:avLst/>
          </a:prstGeom>
        </p:spPr>
      </p:pic>
      <p:pic>
        <p:nvPicPr>
          <p:cNvPr id="48" name="Picture 47">
            <a:extLst>
              <a:ext uri="{FF2B5EF4-FFF2-40B4-BE49-F238E27FC236}">
                <a16:creationId xmlns:a16="http://schemas.microsoft.com/office/drawing/2014/main" id="{70CD514A-1B63-0D44-8E51-DA2ACB079CA3}"/>
              </a:ext>
            </a:extLst>
          </p:cNvPr>
          <p:cNvPicPr>
            <a:picLocks noChangeAspect="1"/>
          </p:cNvPicPr>
          <p:nvPr/>
        </p:nvPicPr>
        <p:blipFill>
          <a:blip r:embed="rId7"/>
          <a:stretch>
            <a:fillRect/>
          </a:stretch>
        </p:blipFill>
        <p:spPr>
          <a:xfrm>
            <a:off x="9196210" y="1967373"/>
            <a:ext cx="1028700" cy="317500"/>
          </a:xfrm>
          <a:prstGeom prst="rect">
            <a:avLst/>
          </a:prstGeom>
        </p:spPr>
      </p:pic>
      <p:cxnSp>
        <p:nvCxnSpPr>
          <p:cNvPr id="49" name="Straight Arrow Connector 48">
            <a:extLst>
              <a:ext uri="{FF2B5EF4-FFF2-40B4-BE49-F238E27FC236}">
                <a16:creationId xmlns:a16="http://schemas.microsoft.com/office/drawing/2014/main" id="{D8727E67-4CB2-DC4B-A210-ADAC1CF6CBB2}"/>
              </a:ext>
            </a:extLst>
          </p:cNvPr>
          <p:cNvCxnSpPr/>
          <p:nvPr/>
        </p:nvCxnSpPr>
        <p:spPr>
          <a:xfrm flipH="1">
            <a:off x="2329674" y="2340829"/>
            <a:ext cx="383415" cy="35214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3D660A-5BA8-9A4B-BF85-7FE9A4256279}"/>
              </a:ext>
            </a:extLst>
          </p:cNvPr>
          <p:cNvCxnSpPr/>
          <p:nvPr/>
        </p:nvCxnSpPr>
        <p:spPr>
          <a:xfrm flipH="1">
            <a:off x="8648178" y="2346759"/>
            <a:ext cx="383415" cy="35214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2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45833E-6 3.33333E-6 L 0.06706 0.21828 C 0.08099 0.26759 0.10195 0.29421 0.12396 0.29421 C 0.14896 0.29421 0.16901 0.26759 0.18294 0.21828 L 0.25 3.33333E-6 " pathEditMode="relative" rAng="0" ptsTypes="AAAAA">
                                      <p:cBhvr>
                                        <p:cTn id="6" dur="7000" fill="hold"/>
                                        <p:tgtEl>
                                          <p:spTgt spid="17"/>
                                        </p:tgtEl>
                                        <p:attrNameLst>
                                          <p:attrName>ppt_x</p:attrName>
                                          <p:attrName>ppt_y</p:attrName>
                                        </p:attrNameLst>
                                      </p:cBhvr>
                                      <p:rCtr x="12500" y="14699"/>
                                    </p:animMotion>
                                  </p:childTnLst>
                                </p:cTn>
                              </p:par>
                              <p:par>
                                <p:cTn id="7" presetID="37" presetClass="path" presetSubtype="0" accel="50000" decel="50000" fill="hold" nodeType="withEffect">
                                  <p:stCondLst>
                                    <p:cond delay="0"/>
                                  </p:stCondLst>
                                  <p:childTnLst>
                                    <p:animMotion origin="layout" path="M -4.79167E-6 2.59259E-6 L 0.06706 0.21828 C 0.08099 0.26759 0.10196 0.29421 0.12396 0.29421 C 0.14896 0.29421 0.16902 0.26759 0.18295 0.21828 L 0.25 2.59259E-6 " pathEditMode="relative" rAng="0" ptsTypes="AAAAA">
                                      <p:cBhvr>
                                        <p:cTn id="8" dur="7000" fill="hold"/>
                                        <p:tgtEl>
                                          <p:spTgt spid="39"/>
                                        </p:tgtEl>
                                        <p:attrNameLst>
                                          <p:attrName>ppt_x</p:attrName>
                                          <p:attrName>ppt_y</p:attrName>
                                        </p:attrNameLst>
                                      </p:cBhvr>
                                      <p:rCtr x="12500" y="14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79BA66F3-1BCF-6440-BE8B-15F99AE93B2D}"/>
              </a:ext>
            </a:extLst>
          </p:cNvPr>
          <p:cNvGrpSpPr/>
          <p:nvPr/>
        </p:nvGrpSpPr>
        <p:grpSpPr>
          <a:xfrm>
            <a:off x="7145156" y="1464117"/>
            <a:ext cx="4572000" cy="4572000"/>
            <a:chOff x="929745" y="1462189"/>
            <a:chExt cx="4572000" cy="4572000"/>
          </a:xfrm>
        </p:grpSpPr>
        <p:sp>
          <p:nvSpPr>
            <p:cNvPr id="53" name="Oval 52">
              <a:extLst>
                <a:ext uri="{FF2B5EF4-FFF2-40B4-BE49-F238E27FC236}">
                  <a16:creationId xmlns:a16="http://schemas.microsoft.com/office/drawing/2014/main" id="{EBDC4950-1801-D547-9EF0-8C1994AAB9D2}"/>
                </a:ext>
              </a:extLst>
            </p:cNvPr>
            <p:cNvSpPr/>
            <p:nvPr/>
          </p:nvSpPr>
          <p:spPr>
            <a:xfrm rot="10800000">
              <a:off x="929745" y="1462189"/>
              <a:ext cx="4572000" cy="4572000"/>
            </a:xfrm>
            <a:prstGeom prst="ellipse">
              <a:avLst/>
            </a:prstGeom>
            <a:gradFill flip="none" rotWithShape="1">
              <a:gsLst>
                <a:gs pos="0">
                  <a:schemeClr val="accent1">
                    <a:lumMod val="5000"/>
                    <a:lumOff val="95000"/>
                    <a:alpha val="0"/>
                  </a:schemeClr>
                </a:gs>
                <a:gs pos="76000">
                  <a:schemeClr val="accent1">
                    <a:lumMod val="45000"/>
                    <a:lumOff val="55000"/>
                  </a:schemeClr>
                </a:gs>
                <a:gs pos="42000">
                  <a:schemeClr val="accent1">
                    <a:lumMod val="0"/>
                    <a:lumOff val="100000"/>
                    <a:alpha val="71000"/>
                  </a:schemeClr>
                </a:gs>
                <a:gs pos="57000">
                  <a:schemeClr val="accent1">
                    <a:lumMod val="30000"/>
                    <a:lumOff val="70000"/>
                    <a:alpha val="5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Arrow Connector 53">
              <a:extLst>
                <a:ext uri="{FF2B5EF4-FFF2-40B4-BE49-F238E27FC236}">
                  <a16:creationId xmlns:a16="http://schemas.microsoft.com/office/drawing/2014/main" id="{9E7C2E64-7B42-B84D-8BCB-FFDAD40B5FE5}"/>
                </a:ext>
              </a:extLst>
            </p:cNvPr>
            <p:cNvCxnSpPr>
              <a:cxnSpLocks/>
            </p:cNvCxnSpPr>
            <p:nvPr/>
          </p:nvCxnSpPr>
          <p:spPr>
            <a:xfrm flipH="1">
              <a:off x="2033250" y="3752715"/>
              <a:ext cx="1180530" cy="0"/>
            </a:xfrm>
            <a:prstGeom prst="straightConnector1">
              <a:avLst/>
            </a:prstGeom>
            <a:ln w="3810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72D08D4-271F-6745-A737-5EB2121B513D}"/>
              </a:ext>
            </a:extLst>
          </p:cNvPr>
          <p:cNvGrpSpPr/>
          <p:nvPr/>
        </p:nvGrpSpPr>
        <p:grpSpPr>
          <a:xfrm>
            <a:off x="929745" y="1462189"/>
            <a:ext cx="4572000" cy="4572000"/>
            <a:chOff x="929745" y="1462189"/>
            <a:chExt cx="4572000" cy="4572000"/>
          </a:xfrm>
        </p:grpSpPr>
        <p:sp>
          <p:nvSpPr>
            <p:cNvPr id="8" name="Oval 7">
              <a:extLst>
                <a:ext uri="{FF2B5EF4-FFF2-40B4-BE49-F238E27FC236}">
                  <a16:creationId xmlns:a16="http://schemas.microsoft.com/office/drawing/2014/main" id="{8C0BB476-4275-2048-AF81-6398B3822C4E}"/>
                </a:ext>
              </a:extLst>
            </p:cNvPr>
            <p:cNvSpPr/>
            <p:nvPr/>
          </p:nvSpPr>
          <p:spPr>
            <a:xfrm rot="10800000">
              <a:off x="929745" y="1462189"/>
              <a:ext cx="4572000" cy="4572000"/>
            </a:xfrm>
            <a:prstGeom prst="ellipse">
              <a:avLst/>
            </a:prstGeom>
            <a:gradFill flip="none" rotWithShape="1">
              <a:gsLst>
                <a:gs pos="0">
                  <a:schemeClr val="accent1">
                    <a:lumMod val="5000"/>
                    <a:lumOff val="95000"/>
                    <a:alpha val="0"/>
                  </a:schemeClr>
                </a:gs>
                <a:gs pos="76000">
                  <a:schemeClr val="accent1">
                    <a:lumMod val="45000"/>
                    <a:lumOff val="55000"/>
                  </a:schemeClr>
                </a:gs>
                <a:gs pos="42000">
                  <a:schemeClr val="accent1">
                    <a:lumMod val="0"/>
                    <a:lumOff val="100000"/>
                    <a:alpha val="71000"/>
                  </a:schemeClr>
                </a:gs>
                <a:gs pos="57000">
                  <a:schemeClr val="accent1">
                    <a:lumMod val="30000"/>
                    <a:lumOff val="70000"/>
                    <a:alpha val="5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5763B0D-1C84-9D4D-A4F5-6D901CB02F04}"/>
                </a:ext>
              </a:extLst>
            </p:cNvPr>
            <p:cNvCxnSpPr>
              <a:cxnSpLocks/>
            </p:cNvCxnSpPr>
            <p:nvPr/>
          </p:nvCxnSpPr>
          <p:spPr>
            <a:xfrm flipH="1">
              <a:off x="2033250" y="3752715"/>
              <a:ext cx="1180530" cy="0"/>
            </a:xfrm>
            <a:prstGeom prst="straightConnector1">
              <a:avLst/>
            </a:prstGeom>
            <a:ln w="3810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B75DAA0C-3F5F-CD4E-9260-7B567B5A0AE6}"/>
              </a:ext>
            </a:extLst>
          </p:cNvPr>
          <p:cNvSpPr/>
          <p:nvPr/>
        </p:nvSpPr>
        <p:spPr>
          <a:xfrm>
            <a:off x="1723884" y="26015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CA6A20-EFEB-DF47-BF08-222C761DBB9D}"/>
              </a:ext>
            </a:extLst>
          </p:cNvPr>
          <p:cNvSpPr/>
          <p:nvPr/>
        </p:nvSpPr>
        <p:spPr>
          <a:xfrm>
            <a:off x="1632444" y="315017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88B434-BC00-7D4B-9719-65C85BE08084}"/>
              </a:ext>
            </a:extLst>
          </p:cNvPr>
          <p:cNvSpPr/>
          <p:nvPr/>
        </p:nvSpPr>
        <p:spPr>
          <a:xfrm>
            <a:off x="2051544" y="283775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9A363F0-3398-244F-A9F2-FCFE77410FE8}"/>
              </a:ext>
            </a:extLst>
          </p:cNvPr>
          <p:cNvSpPr/>
          <p:nvPr/>
        </p:nvSpPr>
        <p:spPr>
          <a:xfrm>
            <a:off x="2146794" y="30587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F29690-423B-A248-A16D-CD4253C8FA9E}"/>
              </a:ext>
            </a:extLst>
          </p:cNvPr>
          <p:cNvSpPr/>
          <p:nvPr/>
        </p:nvSpPr>
        <p:spPr>
          <a:xfrm>
            <a:off x="2329674" y="284848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36FC252-EA89-4242-985B-24FF55AC299E}"/>
              </a:ext>
            </a:extLst>
          </p:cNvPr>
          <p:cNvSpPr/>
          <p:nvPr/>
        </p:nvSpPr>
        <p:spPr>
          <a:xfrm>
            <a:off x="3425559" y="287585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C76DB7-4652-E149-894E-003301036145}"/>
              </a:ext>
            </a:extLst>
          </p:cNvPr>
          <p:cNvSpPr/>
          <p:nvPr/>
        </p:nvSpPr>
        <p:spPr>
          <a:xfrm>
            <a:off x="3174993" y="353809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8762ED-B7F5-4E4C-A5FE-E2ADAF87F66B}"/>
              </a:ext>
            </a:extLst>
          </p:cNvPr>
          <p:cNvSpPr/>
          <p:nvPr/>
        </p:nvSpPr>
        <p:spPr>
          <a:xfrm>
            <a:off x="2530209" y="415531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480F637-1CA8-AC4D-A139-778B2209FD5D}"/>
              </a:ext>
            </a:extLst>
          </p:cNvPr>
          <p:cNvSpPr/>
          <p:nvPr/>
        </p:nvSpPr>
        <p:spPr>
          <a:xfrm>
            <a:off x="2943084" y="38207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61378A7-2E74-6C41-8BE7-DC240B405A78}"/>
              </a:ext>
            </a:extLst>
          </p:cNvPr>
          <p:cNvSpPr/>
          <p:nvPr/>
        </p:nvSpPr>
        <p:spPr>
          <a:xfrm>
            <a:off x="2850249" y="406387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D99B7F7-B2C5-184C-AE06-6520DB25D8E1}"/>
              </a:ext>
            </a:extLst>
          </p:cNvPr>
          <p:cNvSpPr/>
          <p:nvPr/>
        </p:nvSpPr>
        <p:spPr>
          <a:xfrm>
            <a:off x="3817989" y="3960306"/>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47E2A1C-7D01-A24C-A667-7AE66BFF4710}"/>
              </a:ext>
            </a:extLst>
          </p:cNvPr>
          <p:cNvSpPr/>
          <p:nvPr/>
        </p:nvSpPr>
        <p:spPr>
          <a:xfrm>
            <a:off x="3796524" y="4263201"/>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D5210A1-5F72-0A4E-96CE-A9FC33B44AFA}"/>
              </a:ext>
            </a:extLst>
          </p:cNvPr>
          <p:cNvSpPr/>
          <p:nvPr/>
        </p:nvSpPr>
        <p:spPr>
          <a:xfrm>
            <a:off x="3552684" y="44303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D81A69-065B-484F-94B9-155A145BF2A9}"/>
              </a:ext>
            </a:extLst>
          </p:cNvPr>
          <p:cNvSpPr/>
          <p:nvPr/>
        </p:nvSpPr>
        <p:spPr>
          <a:xfrm>
            <a:off x="2151624" y="4993067"/>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81A97D-055D-D947-8686-1DD04CA422B8}"/>
              </a:ext>
            </a:extLst>
          </p:cNvPr>
          <p:cNvSpPr/>
          <p:nvPr/>
        </p:nvSpPr>
        <p:spPr>
          <a:xfrm>
            <a:off x="3857484" y="47351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A97851E-6C0F-1349-8A9A-2ED4848B7D5A}"/>
              </a:ext>
            </a:extLst>
          </p:cNvPr>
          <p:cNvSpPr/>
          <p:nvPr/>
        </p:nvSpPr>
        <p:spPr>
          <a:xfrm>
            <a:off x="2530209" y="5084507"/>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AE060D5-5F99-174D-A8BE-3CBEA18BF0CD}"/>
              </a:ext>
            </a:extLst>
          </p:cNvPr>
          <p:cNvSpPr/>
          <p:nvPr/>
        </p:nvSpPr>
        <p:spPr>
          <a:xfrm>
            <a:off x="4502941" y="506610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902FF21-4A9B-7242-9716-4154C06A2727}"/>
              </a:ext>
            </a:extLst>
          </p:cNvPr>
          <p:cNvCxnSpPr/>
          <p:nvPr/>
        </p:nvCxnSpPr>
        <p:spPr>
          <a:xfrm>
            <a:off x="6096000" y="1940312"/>
            <a:ext cx="0" cy="3657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045CE59-768C-B94E-9CD5-6E557CFF1B71}"/>
              </a:ext>
            </a:extLst>
          </p:cNvPr>
          <p:cNvSpPr/>
          <p:nvPr/>
        </p:nvSpPr>
        <p:spPr>
          <a:xfrm>
            <a:off x="8069386" y="2815893"/>
            <a:ext cx="548640" cy="5486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11DB40-5A9C-9B4E-9F92-BC7FA0248806}"/>
              </a:ext>
            </a:extLst>
          </p:cNvPr>
          <p:cNvSpPr/>
          <p:nvPr/>
        </p:nvSpPr>
        <p:spPr>
          <a:xfrm>
            <a:off x="9553469" y="2879393"/>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35FC9C7-54CB-F146-95E3-D03C3C9B0B38}"/>
              </a:ext>
            </a:extLst>
          </p:cNvPr>
          <p:cNvSpPr/>
          <p:nvPr/>
        </p:nvSpPr>
        <p:spPr>
          <a:xfrm>
            <a:off x="8658119" y="4158855"/>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590F71B-9B42-044C-8437-FBD8B84A9EEC}"/>
              </a:ext>
            </a:extLst>
          </p:cNvPr>
          <p:cNvSpPr/>
          <p:nvPr/>
        </p:nvSpPr>
        <p:spPr>
          <a:xfrm>
            <a:off x="8941702" y="3847001"/>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A8F0C77-A22F-0D4C-BA40-97984B714A05}"/>
              </a:ext>
            </a:extLst>
          </p:cNvPr>
          <p:cNvSpPr/>
          <p:nvPr/>
        </p:nvSpPr>
        <p:spPr>
          <a:xfrm>
            <a:off x="9924434" y="4266742"/>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3B24AC2-68D5-944F-AA6B-0FAE467697D1}"/>
              </a:ext>
            </a:extLst>
          </p:cNvPr>
          <p:cNvSpPr/>
          <p:nvPr/>
        </p:nvSpPr>
        <p:spPr>
          <a:xfrm>
            <a:off x="8446402" y="4997597"/>
            <a:ext cx="274320" cy="2743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7406862-C8F0-7E49-A9D8-A9E22C6E7BF7}"/>
              </a:ext>
            </a:extLst>
          </p:cNvPr>
          <p:cNvSpPr/>
          <p:nvPr/>
        </p:nvSpPr>
        <p:spPr>
          <a:xfrm>
            <a:off x="10881865" y="506610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D920C811-88FF-9044-B4F1-79ADA4671A03}"/>
              </a:ext>
            </a:extLst>
          </p:cNvPr>
          <p:cNvSpPr/>
          <p:nvPr/>
        </p:nvSpPr>
        <p:spPr>
          <a:xfrm>
            <a:off x="5582475" y="3629534"/>
            <a:ext cx="1290918" cy="330772"/>
          </a:xfrm>
          <a:prstGeom prst="rightArrow">
            <a:avLst>
              <a:gd name="adj1" fmla="val 50000"/>
              <a:gd name="adj2" fmla="val 1387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175531A-BD60-9B47-B68C-D8ED47B9D642}"/>
              </a:ext>
            </a:extLst>
          </p:cNvPr>
          <p:cNvPicPr>
            <a:picLocks noChangeAspect="1"/>
          </p:cNvPicPr>
          <p:nvPr/>
        </p:nvPicPr>
        <p:blipFill>
          <a:blip r:embed="rId2"/>
          <a:stretch>
            <a:fillRect/>
          </a:stretch>
        </p:blipFill>
        <p:spPr>
          <a:xfrm>
            <a:off x="1803769" y="6143436"/>
            <a:ext cx="2527300" cy="342900"/>
          </a:xfrm>
          <a:prstGeom prst="rect">
            <a:avLst/>
          </a:prstGeom>
        </p:spPr>
      </p:pic>
      <p:pic>
        <p:nvPicPr>
          <p:cNvPr id="4" name="Picture 3">
            <a:extLst>
              <a:ext uri="{FF2B5EF4-FFF2-40B4-BE49-F238E27FC236}">
                <a16:creationId xmlns:a16="http://schemas.microsoft.com/office/drawing/2014/main" id="{AEC1C396-CC8A-BA46-8142-73A4005711E0}"/>
              </a:ext>
            </a:extLst>
          </p:cNvPr>
          <p:cNvPicPr>
            <a:picLocks noChangeAspect="1"/>
          </p:cNvPicPr>
          <p:nvPr/>
        </p:nvPicPr>
        <p:blipFill>
          <a:blip r:embed="rId3"/>
          <a:stretch>
            <a:fillRect/>
          </a:stretch>
        </p:blipFill>
        <p:spPr>
          <a:xfrm>
            <a:off x="7524382" y="6111686"/>
            <a:ext cx="3200400" cy="406400"/>
          </a:xfrm>
          <a:prstGeom prst="rect">
            <a:avLst/>
          </a:prstGeom>
        </p:spPr>
      </p:pic>
      <p:pic>
        <p:nvPicPr>
          <p:cNvPr id="39" name="Picture 38">
            <a:extLst>
              <a:ext uri="{FF2B5EF4-FFF2-40B4-BE49-F238E27FC236}">
                <a16:creationId xmlns:a16="http://schemas.microsoft.com/office/drawing/2014/main" id="{18F250E5-00B7-364E-97A2-E605D33C1AC9}"/>
              </a:ext>
            </a:extLst>
          </p:cNvPr>
          <p:cNvPicPr>
            <a:picLocks noChangeAspect="1"/>
          </p:cNvPicPr>
          <p:nvPr/>
        </p:nvPicPr>
        <p:blipFill>
          <a:blip r:embed="rId4"/>
          <a:stretch>
            <a:fillRect/>
          </a:stretch>
        </p:blipFill>
        <p:spPr>
          <a:xfrm>
            <a:off x="2880465" y="2067235"/>
            <a:ext cx="254000" cy="190500"/>
          </a:xfrm>
          <a:prstGeom prst="rect">
            <a:avLst/>
          </a:prstGeom>
        </p:spPr>
      </p:pic>
      <p:pic>
        <p:nvPicPr>
          <p:cNvPr id="41" name="Picture 40">
            <a:extLst>
              <a:ext uri="{FF2B5EF4-FFF2-40B4-BE49-F238E27FC236}">
                <a16:creationId xmlns:a16="http://schemas.microsoft.com/office/drawing/2014/main" id="{123D8CCF-C2BA-4346-9895-F6CAB7DAF72C}"/>
              </a:ext>
            </a:extLst>
          </p:cNvPr>
          <p:cNvPicPr>
            <a:picLocks noChangeAspect="1"/>
          </p:cNvPicPr>
          <p:nvPr/>
        </p:nvPicPr>
        <p:blipFill>
          <a:blip r:embed="rId5"/>
          <a:stretch>
            <a:fillRect/>
          </a:stretch>
        </p:blipFill>
        <p:spPr>
          <a:xfrm>
            <a:off x="9196210" y="1967373"/>
            <a:ext cx="1028700" cy="317500"/>
          </a:xfrm>
          <a:prstGeom prst="rect">
            <a:avLst/>
          </a:prstGeom>
        </p:spPr>
      </p:pic>
      <p:cxnSp>
        <p:nvCxnSpPr>
          <p:cNvPr id="42" name="Straight Arrow Connector 41">
            <a:extLst>
              <a:ext uri="{FF2B5EF4-FFF2-40B4-BE49-F238E27FC236}">
                <a16:creationId xmlns:a16="http://schemas.microsoft.com/office/drawing/2014/main" id="{06DE7A24-C0CD-2140-A584-5C83DE6E8A94}"/>
              </a:ext>
            </a:extLst>
          </p:cNvPr>
          <p:cNvCxnSpPr/>
          <p:nvPr/>
        </p:nvCxnSpPr>
        <p:spPr>
          <a:xfrm flipH="1">
            <a:off x="2329674" y="2340829"/>
            <a:ext cx="383415" cy="35214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1FF8C93-A88A-2743-81E1-43DA4CD6E78A}"/>
              </a:ext>
            </a:extLst>
          </p:cNvPr>
          <p:cNvCxnSpPr/>
          <p:nvPr/>
        </p:nvCxnSpPr>
        <p:spPr>
          <a:xfrm flipH="1">
            <a:off x="8648178" y="2346759"/>
            <a:ext cx="383415" cy="35214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42CBAEF4-831C-AC4F-83FE-E814CC87496F}"/>
              </a:ext>
            </a:extLst>
          </p:cNvPr>
          <p:cNvPicPr>
            <a:picLocks noChangeAspect="1"/>
          </p:cNvPicPr>
          <p:nvPr/>
        </p:nvPicPr>
        <p:blipFill>
          <a:blip r:embed="rId6"/>
          <a:stretch>
            <a:fillRect/>
          </a:stretch>
        </p:blipFill>
        <p:spPr>
          <a:xfrm>
            <a:off x="3289539" y="3821458"/>
            <a:ext cx="127000" cy="203200"/>
          </a:xfrm>
          <a:prstGeom prst="rect">
            <a:avLst/>
          </a:prstGeom>
        </p:spPr>
      </p:pic>
      <p:pic>
        <p:nvPicPr>
          <p:cNvPr id="55" name="Picture 54">
            <a:extLst>
              <a:ext uri="{FF2B5EF4-FFF2-40B4-BE49-F238E27FC236}">
                <a16:creationId xmlns:a16="http://schemas.microsoft.com/office/drawing/2014/main" id="{421D500A-523F-5645-A455-4EF9C9CAA549}"/>
              </a:ext>
            </a:extLst>
          </p:cNvPr>
          <p:cNvPicPr>
            <a:picLocks noChangeAspect="1"/>
          </p:cNvPicPr>
          <p:nvPr/>
        </p:nvPicPr>
        <p:blipFill>
          <a:blip r:embed="rId6"/>
          <a:stretch>
            <a:fillRect/>
          </a:stretch>
        </p:blipFill>
        <p:spPr>
          <a:xfrm>
            <a:off x="9529927" y="3830220"/>
            <a:ext cx="127000" cy="203200"/>
          </a:xfrm>
          <a:prstGeom prst="rect">
            <a:avLst/>
          </a:prstGeom>
        </p:spPr>
      </p:pic>
    </p:spTree>
    <p:extLst>
      <p:ext uri="{BB962C8B-B14F-4D97-AF65-F5344CB8AC3E}">
        <p14:creationId xmlns:p14="http://schemas.microsoft.com/office/powerpoint/2010/main" val="280359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7000" fill="hold"/>
                                        <p:tgtEl>
                                          <p:spTgt spid="52"/>
                                        </p:tgtEl>
                                        <p:attrNameLst>
                                          <p:attrName>r</p:attrName>
                                        </p:attrNameLst>
                                      </p:cBhvr>
                                    </p:animRot>
                                  </p:childTnLst>
                                </p:cTn>
                              </p:par>
                              <p:par>
                                <p:cTn id="7" presetID="8" presetClass="emph" presetSubtype="0" fill="hold" nodeType="withEffect">
                                  <p:stCondLst>
                                    <p:cond delay="0"/>
                                  </p:stCondLst>
                                  <p:childTnLst>
                                    <p:animRot by="21600000">
                                      <p:cBhvr>
                                        <p:cTn id="8" dur="7000" fill="hold"/>
                                        <p:tgtEl>
                                          <p:spTgt spid="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FC96D-B12F-FC49-BDA4-B4B1FCB14D91}"/>
              </a:ext>
            </a:extLst>
          </p:cNvPr>
          <p:cNvSpPr>
            <a:spLocks noGrp="1"/>
          </p:cNvSpPr>
          <p:nvPr>
            <p:ph type="title"/>
          </p:nvPr>
        </p:nvSpPr>
        <p:spPr>
          <a:xfrm>
            <a:off x="0" y="-1270"/>
            <a:ext cx="10515600" cy="1325563"/>
          </a:xfrm>
        </p:spPr>
        <p:txBody>
          <a:bodyPr/>
          <a:lstStyle/>
          <a:p>
            <a:r>
              <a:rPr lang="en-US" dirty="0"/>
              <a:t>ML and Coresets are intimately connected</a:t>
            </a:r>
          </a:p>
        </p:txBody>
      </p:sp>
      <p:sp>
        <p:nvSpPr>
          <p:cNvPr id="3" name="Content Placeholder 2">
            <a:extLst>
              <a:ext uri="{FF2B5EF4-FFF2-40B4-BE49-F238E27FC236}">
                <a16:creationId xmlns:a16="http://schemas.microsoft.com/office/drawing/2014/main" id="{299302F4-608A-B14D-914A-E511170DEB38}"/>
              </a:ext>
            </a:extLst>
          </p:cNvPr>
          <p:cNvSpPr>
            <a:spLocks noGrp="1"/>
          </p:cNvSpPr>
          <p:nvPr>
            <p:ph idx="1"/>
          </p:nvPr>
        </p:nvSpPr>
        <p:spPr>
          <a:xfrm>
            <a:off x="838200" y="1825625"/>
            <a:ext cx="4668520" cy="4351338"/>
          </a:xfrm>
        </p:spPr>
        <p:txBody>
          <a:bodyPr/>
          <a:lstStyle/>
          <a:p>
            <a:pPr marL="0" indent="0" algn="ctr">
              <a:buNone/>
            </a:pPr>
            <a:r>
              <a:rPr lang="en-US" dirty="0" err="1">
                <a:solidFill>
                  <a:srgbClr val="FF0000"/>
                </a:solidFill>
              </a:rPr>
              <a:t>Rademacher</a:t>
            </a:r>
            <a:r>
              <a:rPr lang="en-US" dirty="0">
                <a:solidFill>
                  <a:srgbClr val="FF0000"/>
                </a:solidFill>
              </a:rPr>
              <a:t> Complexity</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solidFill>
                <a:srgbClr val="FF0000"/>
              </a:solidFill>
            </a:endParaRPr>
          </a:p>
          <a:p>
            <a:pPr marL="0" indent="0" algn="ctr">
              <a:buNone/>
            </a:pPr>
            <a:r>
              <a:rPr lang="en-US" dirty="0">
                <a:solidFill>
                  <a:srgbClr val="FF0000"/>
                </a:solidFill>
              </a:rPr>
              <a:t>Sample Complexity </a:t>
            </a:r>
          </a:p>
          <a:p>
            <a:pPr marL="0" indent="0" algn="ctr">
              <a:buNone/>
            </a:pPr>
            <a:r>
              <a:rPr lang="en-US" dirty="0">
                <a:solidFill>
                  <a:srgbClr val="FF0000"/>
                </a:solidFill>
              </a:rPr>
              <a:t>Model Generalization</a:t>
            </a:r>
          </a:p>
          <a:p>
            <a:pPr marL="0" indent="0" algn="ctr">
              <a:buNone/>
            </a:pPr>
            <a:endParaRPr lang="en-US" dirty="0">
              <a:solidFill>
                <a:srgbClr val="FF0000"/>
              </a:solidFill>
            </a:endParaRPr>
          </a:p>
        </p:txBody>
      </p:sp>
      <p:pic>
        <p:nvPicPr>
          <p:cNvPr id="5" name="Picture 4">
            <a:extLst>
              <a:ext uri="{FF2B5EF4-FFF2-40B4-BE49-F238E27FC236}">
                <a16:creationId xmlns:a16="http://schemas.microsoft.com/office/drawing/2014/main" id="{34D721FB-B5FA-E945-AC6B-06E776173839}"/>
              </a:ext>
            </a:extLst>
          </p:cNvPr>
          <p:cNvPicPr>
            <a:picLocks noChangeAspect="1"/>
          </p:cNvPicPr>
          <p:nvPr/>
        </p:nvPicPr>
        <p:blipFill>
          <a:blip r:embed="rId2"/>
          <a:stretch>
            <a:fillRect/>
          </a:stretch>
        </p:blipFill>
        <p:spPr>
          <a:xfrm>
            <a:off x="1013460" y="2705767"/>
            <a:ext cx="4318000" cy="863600"/>
          </a:xfrm>
          <a:prstGeom prst="rect">
            <a:avLst/>
          </a:prstGeom>
        </p:spPr>
      </p:pic>
      <p:pic>
        <p:nvPicPr>
          <p:cNvPr id="6" name="Picture 5">
            <a:extLst>
              <a:ext uri="{FF2B5EF4-FFF2-40B4-BE49-F238E27FC236}">
                <a16:creationId xmlns:a16="http://schemas.microsoft.com/office/drawing/2014/main" id="{104ED861-A19D-F545-BD47-920A5B1071AF}"/>
              </a:ext>
            </a:extLst>
          </p:cNvPr>
          <p:cNvPicPr>
            <a:picLocks noChangeAspect="1"/>
          </p:cNvPicPr>
          <p:nvPr/>
        </p:nvPicPr>
        <p:blipFill>
          <a:blip r:embed="rId3"/>
          <a:stretch>
            <a:fillRect/>
          </a:stretch>
        </p:blipFill>
        <p:spPr>
          <a:xfrm>
            <a:off x="6685282" y="2705767"/>
            <a:ext cx="4495800" cy="863600"/>
          </a:xfrm>
          <a:prstGeom prst="rect">
            <a:avLst/>
          </a:prstGeom>
        </p:spPr>
      </p:pic>
      <p:pic>
        <p:nvPicPr>
          <p:cNvPr id="8" name="Picture 7">
            <a:extLst>
              <a:ext uri="{FF2B5EF4-FFF2-40B4-BE49-F238E27FC236}">
                <a16:creationId xmlns:a16="http://schemas.microsoft.com/office/drawing/2014/main" id="{822A2687-61C4-184A-8201-3157DECD31B5}"/>
              </a:ext>
            </a:extLst>
          </p:cNvPr>
          <p:cNvPicPr>
            <a:picLocks noChangeAspect="1"/>
          </p:cNvPicPr>
          <p:nvPr/>
        </p:nvPicPr>
        <p:blipFill>
          <a:blip r:embed="rId4"/>
          <a:stretch>
            <a:fillRect/>
          </a:stretch>
        </p:blipFill>
        <p:spPr>
          <a:xfrm>
            <a:off x="7955282" y="4034803"/>
            <a:ext cx="1955800" cy="317500"/>
          </a:xfrm>
          <a:prstGeom prst="rect">
            <a:avLst/>
          </a:prstGeom>
        </p:spPr>
      </p:pic>
      <p:pic>
        <p:nvPicPr>
          <p:cNvPr id="9" name="Picture 8">
            <a:extLst>
              <a:ext uri="{FF2B5EF4-FFF2-40B4-BE49-F238E27FC236}">
                <a16:creationId xmlns:a16="http://schemas.microsoft.com/office/drawing/2014/main" id="{7B958899-0322-E843-A560-DCFE6521DED5}"/>
              </a:ext>
            </a:extLst>
          </p:cNvPr>
          <p:cNvPicPr>
            <a:picLocks noChangeAspect="1"/>
          </p:cNvPicPr>
          <p:nvPr/>
        </p:nvPicPr>
        <p:blipFill>
          <a:blip r:embed="rId5"/>
          <a:stretch>
            <a:fillRect/>
          </a:stretch>
        </p:blipFill>
        <p:spPr>
          <a:xfrm>
            <a:off x="2061210" y="4019868"/>
            <a:ext cx="2222500" cy="330200"/>
          </a:xfrm>
          <a:prstGeom prst="rect">
            <a:avLst/>
          </a:prstGeom>
        </p:spPr>
      </p:pic>
      <p:sp>
        <p:nvSpPr>
          <p:cNvPr id="11" name="Content Placeholder 2">
            <a:extLst>
              <a:ext uri="{FF2B5EF4-FFF2-40B4-BE49-F238E27FC236}">
                <a16:creationId xmlns:a16="http://schemas.microsoft.com/office/drawing/2014/main" id="{5ED74C22-E38B-3D4A-A289-7801D5A138F8}"/>
              </a:ext>
            </a:extLst>
          </p:cNvPr>
          <p:cNvSpPr txBox="1">
            <a:spLocks/>
          </p:cNvSpPr>
          <p:nvPr/>
        </p:nvSpPr>
        <p:spPr>
          <a:xfrm>
            <a:off x="6837829" y="1825625"/>
            <a:ext cx="45159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solidFill>
                  <a:schemeClr val="accent2"/>
                </a:solidFill>
              </a:rPr>
              <a:t>Class Discrepancy</a:t>
            </a:r>
            <a:endParaRPr lang="en-US" dirty="0"/>
          </a:p>
          <a:p>
            <a:pPr marL="0" indent="0" algn="ctr">
              <a:buFont typeface="Arial"/>
              <a:buNone/>
            </a:pPr>
            <a:endParaRPr lang="en-US" dirty="0">
              <a:solidFill>
                <a:schemeClr val="accent2"/>
              </a:solidFill>
            </a:endParaRPr>
          </a:p>
          <a:p>
            <a:pPr marL="0" indent="0" algn="ctr">
              <a:buFont typeface="Arial"/>
              <a:buNone/>
            </a:pPr>
            <a:endParaRPr lang="en-US" dirty="0">
              <a:solidFill>
                <a:schemeClr val="accent2"/>
              </a:solidFill>
            </a:endParaRPr>
          </a:p>
          <a:p>
            <a:pPr marL="0" indent="0" algn="ctr">
              <a:buFont typeface="Arial"/>
              <a:buNone/>
            </a:pPr>
            <a:endParaRPr lang="en-US" dirty="0">
              <a:solidFill>
                <a:schemeClr val="accent2"/>
              </a:solidFill>
            </a:endParaRPr>
          </a:p>
          <a:p>
            <a:pPr marL="0" indent="0" algn="ctr">
              <a:buFont typeface="Arial"/>
              <a:buNone/>
            </a:pPr>
            <a:endParaRPr lang="en-US" dirty="0">
              <a:solidFill>
                <a:schemeClr val="accent2"/>
              </a:solidFill>
            </a:endParaRPr>
          </a:p>
          <a:p>
            <a:pPr marL="0" indent="0" algn="ctr">
              <a:buFont typeface="Arial"/>
              <a:buNone/>
            </a:pPr>
            <a:endParaRPr lang="en-US" dirty="0">
              <a:solidFill>
                <a:schemeClr val="accent2"/>
              </a:solidFill>
            </a:endParaRPr>
          </a:p>
          <a:p>
            <a:pPr marL="0" indent="0" algn="ctr">
              <a:buFont typeface="Arial"/>
              <a:buNone/>
            </a:pPr>
            <a:r>
              <a:rPr lang="en-US" dirty="0">
                <a:solidFill>
                  <a:schemeClr val="accent2"/>
                </a:solidFill>
              </a:rPr>
              <a:t>Coreset Complexity</a:t>
            </a:r>
          </a:p>
          <a:p>
            <a:pPr marL="0" indent="0" algn="ctr">
              <a:buFont typeface="Arial"/>
              <a:buNone/>
            </a:pPr>
            <a:r>
              <a:rPr lang="en-US" dirty="0">
                <a:solidFill>
                  <a:schemeClr val="accent2"/>
                </a:solidFill>
              </a:rPr>
              <a:t>Sketch </a:t>
            </a:r>
            <a:r>
              <a:rPr lang="en-US" dirty="0" err="1">
                <a:solidFill>
                  <a:schemeClr val="accent2"/>
                </a:solidFill>
              </a:rPr>
              <a:t>Gentralization</a:t>
            </a:r>
            <a:endParaRPr lang="en-US" dirty="0">
              <a:solidFill>
                <a:srgbClr val="FF0000"/>
              </a:solidFill>
            </a:endParaRPr>
          </a:p>
        </p:txBody>
      </p:sp>
      <p:sp>
        <p:nvSpPr>
          <p:cNvPr id="4" name="Oval 3">
            <a:extLst>
              <a:ext uri="{FF2B5EF4-FFF2-40B4-BE49-F238E27FC236}">
                <a16:creationId xmlns:a16="http://schemas.microsoft.com/office/drawing/2014/main" id="{4F0A8BDE-9091-BE43-B0C3-601408D953BE}"/>
              </a:ext>
            </a:extLst>
          </p:cNvPr>
          <p:cNvSpPr/>
          <p:nvPr/>
        </p:nvSpPr>
        <p:spPr>
          <a:xfrm>
            <a:off x="1627632" y="2669191"/>
            <a:ext cx="841248" cy="863600"/>
          </a:xfrm>
          <a:prstGeom prst="ellipse">
            <a:avLst/>
          </a:prstGeom>
          <a:no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2BDBCEC-162A-C342-998D-A591694AE9AF}"/>
              </a:ext>
            </a:extLst>
          </p:cNvPr>
          <p:cNvSpPr/>
          <p:nvPr/>
        </p:nvSpPr>
        <p:spPr>
          <a:xfrm>
            <a:off x="7461506" y="2705767"/>
            <a:ext cx="841248" cy="863600"/>
          </a:xfrm>
          <a:prstGeom prst="ellipse">
            <a:avLst/>
          </a:prstGeom>
          <a:no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580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6CB4EF-8345-0145-A57A-14C39AC36653}"/>
              </a:ext>
            </a:extLst>
          </p:cNvPr>
          <p:cNvSpPr>
            <a:spLocks noGrp="1"/>
          </p:cNvSpPr>
          <p:nvPr>
            <p:ph type="title"/>
          </p:nvPr>
        </p:nvSpPr>
        <p:spPr>
          <a:xfrm>
            <a:off x="29252" y="19338"/>
            <a:ext cx="10515600" cy="1325563"/>
          </a:xfrm>
        </p:spPr>
        <p:txBody>
          <a:bodyPr/>
          <a:lstStyle/>
          <a:p>
            <a:r>
              <a:rPr lang="en-US" dirty="0"/>
              <a:t>Warmup exercise…</a:t>
            </a:r>
          </a:p>
        </p:txBody>
      </p:sp>
      <p:cxnSp>
        <p:nvCxnSpPr>
          <p:cNvPr id="35" name="Straight Connector 34">
            <a:extLst>
              <a:ext uri="{FF2B5EF4-FFF2-40B4-BE49-F238E27FC236}">
                <a16:creationId xmlns:a16="http://schemas.microsoft.com/office/drawing/2014/main" id="{CA79D666-D5F8-F041-92D3-86B4E398608E}"/>
              </a:ext>
            </a:extLst>
          </p:cNvPr>
          <p:cNvCxnSpPr>
            <a:cxnSpLocks/>
          </p:cNvCxnSpPr>
          <p:nvPr/>
        </p:nvCxnSpPr>
        <p:spPr>
          <a:xfrm>
            <a:off x="5566500" y="3178628"/>
            <a:ext cx="0" cy="3030014"/>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D9C82F-5CFF-EB47-AC17-A293388DF25D}"/>
              </a:ext>
            </a:extLst>
          </p:cNvPr>
          <p:cNvCxnSpPr>
            <a:cxnSpLocks/>
          </p:cNvCxnSpPr>
          <p:nvPr/>
        </p:nvCxnSpPr>
        <p:spPr>
          <a:xfrm>
            <a:off x="3338285" y="4647906"/>
            <a:ext cx="4873921" cy="0"/>
          </a:xfrm>
          <a:prstGeom prst="line">
            <a:avLst/>
          </a:prstGeom>
          <a:ln>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5EC2A9-B6FF-334C-B0FE-B042517101BD}"/>
              </a:ext>
            </a:extLst>
          </p:cNvPr>
          <p:cNvCxnSpPr>
            <a:cxnSpLocks/>
          </p:cNvCxnSpPr>
          <p:nvPr/>
        </p:nvCxnSpPr>
        <p:spPr>
          <a:xfrm flipH="1">
            <a:off x="3338285" y="3599543"/>
            <a:ext cx="4136572" cy="2278743"/>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1F6C2E5-9749-3249-95E3-EA7D7B328B9C}"/>
              </a:ext>
            </a:extLst>
          </p:cNvPr>
          <p:cNvSpPr/>
          <p:nvPr/>
        </p:nvSpPr>
        <p:spPr>
          <a:xfrm>
            <a:off x="4194900" y="3356134"/>
            <a:ext cx="2743200" cy="2583543"/>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2B13602B-EF67-EB49-903D-12E441119959}"/>
              </a:ext>
            </a:extLst>
          </p:cNvPr>
          <p:cNvCxnSpPr>
            <a:cxnSpLocks/>
          </p:cNvCxnSpPr>
          <p:nvPr/>
        </p:nvCxnSpPr>
        <p:spPr>
          <a:xfrm>
            <a:off x="5566500" y="4647905"/>
            <a:ext cx="468979" cy="4501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4F556F-B879-A140-ADF2-D3DA62179F23}"/>
              </a:ext>
            </a:extLst>
          </p:cNvPr>
          <p:cNvCxnSpPr>
            <a:cxnSpLocks/>
          </p:cNvCxnSpPr>
          <p:nvPr/>
        </p:nvCxnSpPr>
        <p:spPr>
          <a:xfrm flipV="1">
            <a:off x="6041407" y="4482954"/>
            <a:ext cx="314443" cy="6150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336F36D-0B84-CD4A-951E-7B079CEA840C}"/>
              </a:ext>
            </a:extLst>
          </p:cNvPr>
          <p:cNvCxnSpPr>
            <a:cxnSpLocks/>
          </p:cNvCxnSpPr>
          <p:nvPr/>
        </p:nvCxnSpPr>
        <p:spPr>
          <a:xfrm>
            <a:off x="6355850" y="4498032"/>
            <a:ext cx="356931" cy="610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9843059-5D02-9243-8F72-976571E53492}"/>
              </a:ext>
            </a:extLst>
          </p:cNvPr>
          <p:cNvCxnSpPr>
            <a:cxnSpLocks/>
          </p:cNvCxnSpPr>
          <p:nvPr/>
        </p:nvCxnSpPr>
        <p:spPr>
          <a:xfrm flipH="1">
            <a:off x="6096000" y="5108947"/>
            <a:ext cx="616782" cy="2924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BADF97F-2F14-2443-B808-A9E00B7C1A2C}"/>
              </a:ext>
            </a:extLst>
          </p:cNvPr>
          <p:cNvCxnSpPr>
            <a:cxnSpLocks/>
          </p:cNvCxnSpPr>
          <p:nvPr/>
        </p:nvCxnSpPr>
        <p:spPr>
          <a:xfrm flipH="1" flipV="1">
            <a:off x="5483703" y="4993949"/>
            <a:ext cx="612297" cy="4074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96BFADC-91E4-474C-B97A-5F4F90C0162D}"/>
              </a:ext>
            </a:extLst>
          </p:cNvPr>
          <p:cNvCxnSpPr>
            <a:cxnSpLocks/>
          </p:cNvCxnSpPr>
          <p:nvPr/>
        </p:nvCxnSpPr>
        <p:spPr>
          <a:xfrm flipV="1">
            <a:off x="5489631" y="4524443"/>
            <a:ext cx="551775" cy="469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5DACE7-F70F-9B48-9F8F-CC8D6AF21F55}"/>
              </a:ext>
            </a:extLst>
          </p:cNvPr>
          <p:cNvCxnSpPr>
            <a:cxnSpLocks/>
          </p:cNvCxnSpPr>
          <p:nvPr/>
        </p:nvCxnSpPr>
        <p:spPr>
          <a:xfrm flipH="1" flipV="1">
            <a:off x="5483703" y="4186471"/>
            <a:ext cx="551776" cy="3379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CA45218-1535-B442-9129-8B04B6CACA41}"/>
              </a:ext>
            </a:extLst>
          </p:cNvPr>
          <p:cNvCxnSpPr>
            <a:cxnSpLocks/>
          </p:cNvCxnSpPr>
          <p:nvPr/>
        </p:nvCxnSpPr>
        <p:spPr>
          <a:xfrm flipH="1">
            <a:off x="4943707" y="4197772"/>
            <a:ext cx="560943" cy="3266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CEA104C-772E-9F43-AAE7-83B1719D3BAE}"/>
              </a:ext>
            </a:extLst>
          </p:cNvPr>
          <p:cNvCxnSpPr>
            <a:cxnSpLocks/>
          </p:cNvCxnSpPr>
          <p:nvPr/>
        </p:nvCxnSpPr>
        <p:spPr>
          <a:xfrm flipV="1">
            <a:off x="4946946" y="3851730"/>
            <a:ext cx="90055" cy="6619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85A1C24-0E1F-9E43-AE02-19179FFEADF8}"/>
              </a:ext>
            </a:extLst>
          </p:cNvPr>
          <p:cNvCxnSpPr>
            <a:cxnSpLocks/>
          </p:cNvCxnSpPr>
          <p:nvPr/>
        </p:nvCxnSpPr>
        <p:spPr>
          <a:xfrm>
            <a:off x="5053522" y="3859800"/>
            <a:ext cx="318777" cy="584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98D60F9F-0070-C240-8BFE-06F523519810}"/>
              </a:ext>
            </a:extLst>
          </p:cNvPr>
          <p:cNvPicPr>
            <a:picLocks noChangeAspect="1"/>
          </p:cNvPicPr>
          <p:nvPr/>
        </p:nvPicPr>
        <p:blipFill>
          <a:blip r:embed="rId3"/>
          <a:stretch>
            <a:fillRect/>
          </a:stretch>
        </p:blipFill>
        <p:spPr>
          <a:xfrm>
            <a:off x="7049504" y="4247930"/>
            <a:ext cx="990600" cy="317500"/>
          </a:xfrm>
          <a:prstGeom prst="rect">
            <a:avLst/>
          </a:prstGeom>
        </p:spPr>
      </p:pic>
      <p:grpSp>
        <p:nvGrpSpPr>
          <p:cNvPr id="128" name="Group 127">
            <a:extLst>
              <a:ext uri="{FF2B5EF4-FFF2-40B4-BE49-F238E27FC236}">
                <a16:creationId xmlns:a16="http://schemas.microsoft.com/office/drawing/2014/main" id="{A30CA0AD-E84A-7C48-80BE-89E9B4A4EE7E}"/>
              </a:ext>
            </a:extLst>
          </p:cNvPr>
          <p:cNvGrpSpPr/>
          <p:nvPr/>
        </p:nvGrpSpPr>
        <p:grpSpPr>
          <a:xfrm>
            <a:off x="2331915" y="1773242"/>
            <a:ext cx="7426045" cy="1404727"/>
            <a:chOff x="2632069" y="1751977"/>
            <a:chExt cx="7426045" cy="1404727"/>
          </a:xfrm>
        </p:grpSpPr>
        <p:sp>
          <p:nvSpPr>
            <p:cNvPr id="105" name="Right Brace 104">
              <a:extLst>
                <a:ext uri="{FF2B5EF4-FFF2-40B4-BE49-F238E27FC236}">
                  <a16:creationId xmlns:a16="http://schemas.microsoft.com/office/drawing/2014/main" id="{40F13277-2B77-3D48-9D38-216D84AAAA70}"/>
                </a:ext>
              </a:extLst>
            </p:cNvPr>
            <p:cNvSpPr/>
            <p:nvPr/>
          </p:nvSpPr>
          <p:spPr>
            <a:xfrm rot="5400000">
              <a:off x="6532097" y="2247543"/>
              <a:ext cx="278297" cy="533709"/>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E5B2C970-3943-4C44-861C-9C8574496E49}"/>
                </a:ext>
              </a:extLst>
            </p:cNvPr>
            <p:cNvSpPr txBox="1"/>
            <p:nvPr/>
          </p:nvSpPr>
          <p:spPr>
            <a:xfrm>
              <a:off x="6547216" y="2633484"/>
              <a:ext cx="3510898" cy="523220"/>
            </a:xfrm>
            <a:prstGeom prst="rect">
              <a:avLst/>
            </a:prstGeom>
            <a:noFill/>
            <a:ln>
              <a:noFill/>
            </a:ln>
          </p:spPr>
          <p:txBody>
            <a:bodyPr wrap="none" rtlCol="0">
              <a:spAutoFit/>
            </a:bodyPr>
            <a:lstStyle/>
            <a:p>
              <a:r>
                <a:rPr lang="en-US" sz="2800" dirty="0">
                  <a:solidFill>
                    <a:schemeClr val="accent2"/>
                  </a:solidFill>
                </a:rPr>
                <a:t>Does not depend on n</a:t>
              </a:r>
            </a:p>
          </p:txBody>
        </p:sp>
        <p:sp>
          <p:nvSpPr>
            <p:cNvPr id="107" name="Freeform 106">
              <a:extLst>
                <a:ext uri="{FF2B5EF4-FFF2-40B4-BE49-F238E27FC236}">
                  <a16:creationId xmlns:a16="http://schemas.microsoft.com/office/drawing/2014/main" id="{D70352C8-5EC5-464E-8B89-0B55920BC3AA}"/>
                </a:ext>
              </a:extLst>
            </p:cNvPr>
            <p:cNvSpPr/>
            <p:nvPr/>
          </p:nvSpPr>
          <p:spPr>
            <a:xfrm>
              <a:off x="2632069" y="1751977"/>
              <a:ext cx="3870333" cy="1263493"/>
            </a:xfrm>
            <a:custGeom>
              <a:avLst/>
              <a:gdLst>
                <a:gd name="connsiteX0" fmla="*/ 2060277 w 3724485"/>
                <a:gd name="connsiteY0" fmla="*/ 0 h 1263493"/>
                <a:gd name="connsiteX1" fmla="*/ 213189 w 3724485"/>
                <a:gd name="connsiteY1" fmla="*/ 512064 h 1263493"/>
                <a:gd name="connsiteX2" fmla="*/ 432645 w 3724485"/>
                <a:gd name="connsiteY2" fmla="*/ 1170432 h 1263493"/>
                <a:gd name="connsiteX3" fmla="*/ 3724485 w 3724485"/>
                <a:gd name="connsiteY3" fmla="*/ 1243584 h 1263493"/>
              </a:gdLst>
              <a:ahLst/>
              <a:cxnLst>
                <a:cxn ang="0">
                  <a:pos x="connsiteX0" y="connsiteY0"/>
                </a:cxn>
                <a:cxn ang="0">
                  <a:pos x="connsiteX1" y="connsiteY1"/>
                </a:cxn>
                <a:cxn ang="0">
                  <a:pos x="connsiteX2" y="connsiteY2"/>
                </a:cxn>
                <a:cxn ang="0">
                  <a:pos x="connsiteX3" y="connsiteY3"/>
                </a:cxn>
              </a:cxnLst>
              <a:rect l="l" t="t" r="r" b="b"/>
              <a:pathLst>
                <a:path w="3724485" h="1263493">
                  <a:moveTo>
                    <a:pt x="2060277" y="0"/>
                  </a:moveTo>
                  <a:cubicBezTo>
                    <a:pt x="1272369" y="158496"/>
                    <a:pt x="484461" y="316992"/>
                    <a:pt x="213189" y="512064"/>
                  </a:cubicBezTo>
                  <a:cubicBezTo>
                    <a:pt x="-58083" y="707136"/>
                    <a:pt x="-152571" y="1048512"/>
                    <a:pt x="432645" y="1170432"/>
                  </a:cubicBezTo>
                  <a:cubicBezTo>
                    <a:pt x="1017861" y="1292352"/>
                    <a:pt x="2371173" y="1267968"/>
                    <a:pt x="3724485" y="1243584"/>
                  </a:cubicBezTo>
                </a:path>
              </a:pathLst>
            </a:custGeom>
            <a:no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8" name="Straight Arrow Connector 107">
            <a:extLst>
              <a:ext uri="{FF2B5EF4-FFF2-40B4-BE49-F238E27FC236}">
                <a16:creationId xmlns:a16="http://schemas.microsoft.com/office/drawing/2014/main" id="{7C3BA4A7-8590-734D-87D0-7926DEC526DE}"/>
              </a:ext>
            </a:extLst>
          </p:cNvPr>
          <p:cNvCxnSpPr>
            <a:cxnSpLocks/>
          </p:cNvCxnSpPr>
          <p:nvPr/>
        </p:nvCxnSpPr>
        <p:spPr>
          <a:xfrm flipH="1">
            <a:off x="5753100" y="5115478"/>
            <a:ext cx="282380" cy="57527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97BBAEB-7765-1144-BEF9-EAA2AA7480C8}"/>
              </a:ext>
            </a:extLst>
          </p:cNvPr>
          <p:cNvCxnSpPr>
            <a:cxnSpLocks/>
          </p:cNvCxnSpPr>
          <p:nvPr/>
        </p:nvCxnSpPr>
        <p:spPr>
          <a:xfrm flipV="1">
            <a:off x="6037055" y="4482954"/>
            <a:ext cx="318795" cy="62380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76B7456-D229-BD4A-8D7C-A5A8BD188288}"/>
              </a:ext>
            </a:extLst>
          </p:cNvPr>
          <p:cNvSpPr txBox="1"/>
          <p:nvPr/>
        </p:nvSpPr>
        <p:spPr>
          <a:xfrm>
            <a:off x="5808518" y="5496791"/>
            <a:ext cx="184731" cy="369332"/>
          </a:xfrm>
          <a:prstGeom prst="rect">
            <a:avLst/>
          </a:prstGeom>
          <a:noFill/>
        </p:spPr>
        <p:txBody>
          <a:bodyPr wrap="none" rtlCol="0">
            <a:spAutoFit/>
          </a:bodyPr>
          <a:lstStyle/>
          <a:p>
            <a:endParaRPr lang="en-US" dirty="0"/>
          </a:p>
        </p:txBody>
      </p:sp>
      <p:grpSp>
        <p:nvGrpSpPr>
          <p:cNvPr id="130" name="Group 129">
            <a:extLst>
              <a:ext uri="{FF2B5EF4-FFF2-40B4-BE49-F238E27FC236}">
                <a16:creationId xmlns:a16="http://schemas.microsoft.com/office/drawing/2014/main" id="{4ADEFD2B-B66D-E943-A536-3494D41C076F}"/>
              </a:ext>
            </a:extLst>
          </p:cNvPr>
          <p:cNvGrpSpPr/>
          <p:nvPr/>
        </p:nvGrpSpPr>
        <p:grpSpPr>
          <a:xfrm>
            <a:off x="8267070" y="4748625"/>
            <a:ext cx="3674994" cy="1889919"/>
            <a:chOff x="8267070" y="4748625"/>
            <a:chExt cx="3674994" cy="1889919"/>
          </a:xfrm>
        </p:grpSpPr>
        <p:grpSp>
          <p:nvGrpSpPr>
            <p:cNvPr id="127" name="Group 126">
              <a:extLst>
                <a:ext uri="{FF2B5EF4-FFF2-40B4-BE49-F238E27FC236}">
                  <a16:creationId xmlns:a16="http://schemas.microsoft.com/office/drawing/2014/main" id="{41C77525-5413-9540-9F62-7ABF276A2DC0}"/>
                </a:ext>
              </a:extLst>
            </p:cNvPr>
            <p:cNvGrpSpPr/>
            <p:nvPr/>
          </p:nvGrpSpPr>
          <p:grpSpPr>
            <a:xfrm>
              <a:off x="8267070" y="4748625"/>
              <a:ext cx="3674994" cy="1889919"/>
              <a:chOff x="8175630" y="4803489"/>
              <a:chExt cx="3674994" cy="1889919"/>
            </a:xfrm>
          </p:grpSpPr>
          <p:sp>
            <p:nvSpPr>
              <p:cNvPr id="125" name="TextBox 124">
                <a:extLst>
                  <a:ext uri="{FF2B5EF4-FFF2-40B4-BE49-F238E27FC236}">
                    <a16:creationId xmlns:a16="http://schemas.microsoft.com/office/drawing/2014/main" id="{3B694B2E-D13B-C14F-B1CE-215D80A494AC}"/>
                  </a:ext>
                </a:extLst>
              </p:cNvPr>
              <p:cNvSpPr txBox="1"/>
              <p:nvPr/>
            </p:nvSpPr>
            <p:spPr>
              <a:xfrm>
                <a:off x="8405996" y="6032894"/>
                <a:ext cx="3388363" cy="523220"/>
              </a:xfrm>
              <a:prstGeom prst="rect">
                <a:avLst/>
              </a:prstGeom>
              <a:noFill/>
            </p:spPr>
            <p:txBody>
              <a:bodyPr wrap="none" rtlCol="0">
                <a:spAutoFit/>
              </a:bodyPr>
              <a:lstStyle/>
              <a:p>
                <a:r>
                  <a:rPr lang="en-US" sz="2800" dirty="0">
                    <a:solidFill>
                      <a:srgbClr val="FF0000"/>
                    </a:solidFill>
                  </a:rPr>
                  <a:t>That’s encouraging.....</a:t>
                </a:r>
              </a:p>
            </p:txBody>
          </p:sp>
          <p:sp>
            <p:nvSpPr>
              <p:cNvPr id="126" name="Rounded Rectangle 125">
                <a:extLst>
                  <a:ext uri="{FF2B5EF4-FFF2-40B4-BE49-F238E27FC236}">
                    <a16:creationId xmlns:a16="http://schemas.microsoft.com/office/drawing/2014/main" id="{71250B84-679B-8D4E-AF01-E889E9115D75}"/>
                  </a:ext>
                </a:extLst>
              </p:cNvPr>
              <p:cNvSpPr/>
              <p:nvPr/>
            </p:nvSpPr>
            <p:spPr>
              <a:xfrm>
                <a:off x="8175630" y="4803489"/>
                <a:ext cx="3674994" cy="18899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29" name="Picture 128">
              <a:extLst>
                <a:ext uri="{FF2B5EF4-FFF2-40B4-BE49-F238E27FC236}">
                  <a16:creationId xmlns:a16="http://schemas.microsoft.com/office/drawing/2014/main" id="{54DD91A3-6956-4648-9922-05ED3D70D7DA}"/>
                </a:ext>
              </a:extLst>
            </p:cNvPr>
            <p:cNvPicPr>
              <a:picLocks noChangeAspect="1"/>
            </p:cNvPicPr>
            <p:nvPr/>
          </p:nvPicPr>
          <p:blipFill>
            <a:blip r:embed="rId4"/>
            <a:stretch>
              <a:fillRect/>
            </a:stretch>
          </p:blipFill>
          <p:spPr>
            <a:xfrm>
              <a:off x="8780307" y="5004985"/>
              <a:ext cx="2705100" cy="863600"/>
            </a:xfrm>
            <a:prstGeom prst="rect">
              <a:avLst/>
            </a:prstGeom>
          </p:spPr>
        </p:pic>
      </p:grpSp>
      <p:pic>
        <p:nvPicPr>
          <p:cNvPr id="4" name="Picture 3">
            <a:extLst>
              <a:ext uri="{FF2B5EF4-FFF2-40B4-BE49-F238E27FC236}">
                <a16:creationId xmlns:a16="http://schemas.microsoft.com/office/drawing/2014/main" id="{00BABA96-217D-0646-9A7E-1A571440109C}"/>
              </a:ext>
            </a:extLst>
          </p:cNvPr>
          <p:cNvPicPr>
            <a:picLocks noChangeAspect="1"/>
          </p:cNvPicPr>
          <p:nvPr/>
        </p:nvPicPr>
        <p:blipFill>
          <a:blip r:embed="rId5"/>
          <a:stretch>
            <a:fillRect/>
          </a:stretch>
        </p:blipFill>
        <p:spPr>
          <a:xfrm>
            <a:off x="3444448" y="1685112"/>
            <a:ext cx="3225800" cy="990600"/>
          </a:xfrm>
          <a:prstGeom prst="rect">
            <a:avLst/>
          </a:prstGeom>
        </p:spPr>
      </p:pic>
    </p:spTree>
    <p:extLst>
      <p:ext uri="{BB962C8B-B14F-4D97-AF65-F5344CB8AC3E}">
        <p14:creationId xmlns:p14="http://schemas.microsoft.com/office/powerpoint/2010/main" val="26961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6CB4EF-8345-0145-A57A-14C39AC36653}"/>
              </a:ext>
            </a:extLst>
          </p:cNvPr>
          <p:cNvSpPr>
            <a:spLocks noGrp="1"/>
          </p:cNvSpPr>
          <p:nvPr>
            <p:ph type="title"/>
          </p:nvPr>
        </p:nvSpPr>
        <p:spPr>
          <a:xfrm>
            <a:off x="0" y="4532"/>
            <a:ext cx="10515600" cy="1325563"/>
          </a:xfrm>
        </p:spPr>
        <p:txBody>
          <a:bodyPr/>
          <a:lstStyle/>
          <a:p>
            <a:r>
              <a:rPr lang="en-US" dirty="0"/>
              <a:t>Universal Vector Balancing Lemma</a:t>
            </a:r>
          </a:p>
        </p:txBody>
      </p:sp>
      <p:grpSp>
        <p:nvGrpSpPr>
          <p:cNvPr id="24" name="Group 23">
            <a:extLst>
              <a:ext uri="{FF2B5EF4-FFF2-40B4-BE49-F238E27FC236}">
                <a16:creationId xmlns:a16="http://schemas.microsoft.com/office/drawing/2014/main" id="{2F62315C-180F-D44E-8F09-423FF8CFFBDA}"/>
              </a:ext>
            </a:extLst>
          </p:cNvPr>
          <p:cNvGrpSpPr/>
          <p:nvPr/>
        </p:nvGrpSpPr>
        <p:grpSpPr>
          <a:xfrm>
            <a:off x="572135" y="4120791"/>
            <a:ext cx="10921067" cy="954107"/>
            <a:chOff x="572135" y="4415938"/>
            <a:chExt cx="10921067" cy="954107"/>
          </a:xfrm>
        </p:grpSpPr>
        <p:sp>
          <p:nvSpPr>
            <p:cNvPr id="11" name="TextBox 10">
              <a:extLst>
                <a:ext uri="{FF2B5EF4-FFF2-40B4-BE49-F238E27FC236}">
                  <a16:creationId xmlns:a16="http://schemas.microsoft.com/office/drawing/2014/main" id="{15628E8E-FE08-804B-8671-17C9D0270C3B}"/>
                </a:ext>
              </a:extLst>
            </p:cNvPr>
            <p:cNvSpPr txBox="1"/>
            <p:nvPr/>
          </p:nvSpPr>
          <p:spPr>
            <a:xfrm>
              <a:off x="572135" y="4415938"/>
              <a:ext cx="10921067" cy="954107"/>
            </a:xfrm>
            <a:prstGeom prst="rect">
              <a:avLst/>
            </a:prstGeom>
            <a:noFill/>
          </p:spPr>
          <p:txBody>
            <a:bodyPr wrap="none" rtlCol="0">
              <a:spAutoFit/>
            </a:bodyPr>
            <a:lstStyle/>
            <a:p>
              <a:r>
                <a:rPr lang="en-US" sz="2800" dirty="0"/>
                <a:t>Lemma [</a:t>
              </a:r>
              <a:r>
                <a:rPr lang="en-US" sz="2800" dirty="0" err="1"/>
                <a:t>Karnin</a:t>
              </a:r>
              <a:r>
                <a:rPr lang="en-US" sz="2800" dirty="0"/>
                <a:t>, Liberty, 2019]: For any set of unit vectors                 there </a:t>
              </a:r>
            </a:p>
            <a:p>
              <a:r>
                <a:rPr lang="en-US" sz="2800" dirty="0"/>
                <a:t>exist signs      such that  for all k simultaneously</a:t>
              </a:r>
            </a:p>
          </p:txBody>
        </p:sp>
        <p:pic>
          <p:nvPicPr>
            <p:cNvPr id="14" name="Picture 13">
              <a:extLst>
                <a:ext uri="{FF2B5EF4-FFF2-40B4-BE49-F238E27FC236}">
                  <a16:creationId xmlns:a16="http://schemas.microsoft.com/office/drawing/2014/main" id="{0155E7A6-1331-274A-A57B-608F709CA5A7}"/>
                </a:ext>
              </a:extLst>
            </p:cNvPr>
            <p:cNvPicPr>
              <a:picLocks noChangeAspect="1"/>
            </p:cNvPicPr>
            <p:nvPr/>
          </p:nvPicPr>
          <p:blipFill>
            <a:blip r:embed="rId3"/>
            <a:stretch>
              <a:fillRect/>
            </a:stretch>
          </p:blipFill>
          <p:spPr>
            <a:xfrm>
              <a:off x="9045014" y="4493768"/>
              <a:ext cx="1028700" cy="342900"/>
            </a:xfrm>
            <a:prstGeom prst="rect">
              <a:avLst/>
            </a:prstGeom>
          </p:spPr>
        </p:pic>
        <p:pic>
          <p:nvPicPr>
            <p:cNvPr id="15" name="Picture 14">
              <a:extLst>
                <a:ext uri="{FF2B5EF4-FFF2-40B4-BE49-F238E27FC236}">
                  <a16:creationId xmlns:a16="http://schemas.microsoft.com/office/drawing/2014/main" id="{9A2D31EB-AFA9-3644-A22C-287901BA5740}"/>
                </a:ext>
              </a:extLst>
            </p:cNvPr>
            <p:cNvPicPr>
              <a:picLocks noChangeAspect="1"/>
            </p:cNvPicPr>
            <p:nvPr/>
          </p:nvPicPr>
          <p:blipFill>
            <a:blip r:embed="rId4"/>
            <a:stretch>
              <a:fillRect/>
            </a:stretch>
          </p:blipFill>
          <p:spPr>
            <a:xfrm>
              <a:off x="2244370" y="5067095"/>
              <a:ext cx="177800" cy="139700"/>
            </a:xfrm>
            <a:prstGeom prst="rect">
              <a:avLst/>
            </a:prstGeom>
          </p:spPr>
        </p:pic>
      </p:grpSp>
      <p:pic>
        <p:nvPicPr>
          <p:cNvPr id="17" name="Picture 16">
            <a:extLst>
              <a:ext uri="{FF2B5EF4-FFF2-40B4-BE49-F238E27FC236}">
                <a16:creationId xmlns:a16="http://schemas.microsoft.com/office/drawing/2014/main" id="{B3959FBE-7412-5A4A-8EB9-FE6D7C8C3680}"/>
              </a:ext>
            </a:extLst>
          </p:cNvPr>
          <p:cNvPicPr>
            <a:picLocks noChangeAspect="1"/>
          </p:cNvPicPr>
          <p:nvPr/>
        </p:nvPicPr>
        <p:blipFill>
          <a:blip r:embed="rId5"/>
          <a:stretch>
            <a:fillRect/>
          </a:stretch>
        </p:blipFill>
        <p:spPr>
          <a:xfrm>
            <a:off x="4241800" y="5175842"/>
            <a:ext cx="3708400" cy="965200"/>
          </a:xfrm>
          <a:prstGeom prst="rect">
            <a:avLst/>
          </a:prstGeom>
        </p:spPr>
      </p:pic>
      <p:sp>
        <p:nvSpPr>
          <p:cNvPr id="25" name="Right Brace 24">
            <a:extLst>
              <a:ext uri="{FF2B5EF4-FFF2-40B4-BE49-F238E27FC236}">
                <a16:creationId xmlns:a16="http://schemas.microsoft.com/office/drawing/2014/main" id="{688A8845-F973-B745-9294-82A3473F0E74}"/>
              </a:ext>
            </a:extLst>
          </p:cNvPr>
          <p:cNvSpPr/>
          <p:nvPr/>
        </p:nvSpPr>
        <p:spPr>
          <a:xfrm rot="5400000">
            <a:off x="6942234" y="5335328"/>
            <a:ext cx="278297" cy="1605798"/>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AE03C768-0BB8-9D46-98FC-F01386119165}"/>
              </a:ext>
            </a:extLst>
          </p:cNvPr>
          <p:cNvSpPr txBox="1"/>
          <p:nvPr/>
        </p:nvSpPr>
        <p:spPr>
          <a:xfrm>
            <a:off x="6174519" y="6277376"/>
            <a:ext cx="4198585" cy="523220"/>
          </a:xfrm>
          <a:prstGeom prst="rect">
            <a:avLst/>
          </a:prstGeom>
          <a:noFill/>
          <a:ln>
            <a:noFill/>
          </a:ln>
        </p:spPr>
        <p:txBody>
          <a:bodyPr wrap="none" rtlCol="0">
            <a:spAutoFit/>
          </a:bodyPr>
          <a:lstStyle/>
          <a:p>
            <a:r>
              <a:rPr lang="en-US" sz="2800" dirty="0">
                <a:solidFill>
                  <a:schemeClr val="accent2"/>
                </a:solidFill>
              </a:rPr>
              <a:t>Still does not depend on n !</a:t>
            </a:r>
          </a:p>
        </p:txBody>
      </p:sp>
      <p:sp>
        <p:nvSpPr>
          <p:cNvPr id="27" name="Freeform 26">
            <a:extLst>
              <a:ext uri="{FF2B5EF4-FFF2-40B4-BE49-F238E27FC236}">
                <a16:creationId xmlns:a16="http://schemas.microsoft.com/office/drawing/2014/main" id="{08830FF5-2231-EE4F-8E99-A6B089B9A0A0}"/>
              </a:ext>
            </a:extLst>
          </p:cNvPr>
          <p:cNvSpPr/>
          <p:nvPr/>
        </p:nvSpPr>
        <p:spPr>
          <a:xfrm>
            <a:off x="2383707" y="5319269"/>
            <a:ext cx="3724485" cy="1263493"/>
          </a:xfrm>
          <a:custGeom>
            <a:avLst/>
            <a:gdLst>
              <a:gd name="connsiteX0" fmla="*/ 2060277 w 3724485"/>
              <a:gd name="connsiteY0" fmla="*/ 0 h 1263493"/>
              <a:gd name="connsiteX1" fmla="*/ 213189 w 3724485"/>
              <a:gd name="connsiteY1" fmla="*/ 512064 h 1263493"/>
              <a:gd name="connsiteX2" fmla="*/ 432645 w 3724485"/>
              <a:gd name="connsiteY2" fmla="*/ 1170432 h 1263493"/>
              <a:gd name="connsiteX3" fmla="*/ 3724485 w 3724485"/>
              <a:gd name="connsiteY3" fmla="*/ 1243584 h 1263493"/>
            </a:gdLst>
            <a:ahLst/>
            <a:cxnLst>
              <a:cxn ang="0">
                <a:pos x="connsiteX0" y="connsiteY0"/>
              </a:cxn>
              <a:cxn ang="0">
                <a:pos x="connsiteX1" y="connsiteY1"/>
              </a:cxn>
              <a:cxn ang="0">
                <a:pos x="connsiteX2" y="connsiteY2"/>
              </a:cxn>
              <a:cxn ang="0">
                <a:pos x="connsiteX3" y="connsiteY3"/>
              </a:cxn>
            </a:cxnLst>
            <a:rect l="l" t="t" r="r" b="b"/>
            <a:pathLst>
              <a:path w="3724485" h="1263493">
                <a:moveTo>
                  <a:pt x="2060277" y="0"/>
                </a:moveTo>
                <a:cubicBezTo>
                  <a:pt x="1272369" y="158496"/>
                  <a:pt x="484461" y="316992"/>
                  <a:pt x="213189" y="512064"/>
                </a:cubicBezTo>
                <a:cubicBezTo>
                  <a:pt x="-58083" y="707136"/>
                  <a:pt x="-152571" y="1048512"/>
                  <a:pt x="432645" y="1170432"/>
                </a:cubicBezTo>
                <a:cubicBezTo>
                  <a:pt x="1017861" y="1292352"/>
                  <a:pt x="2371173" y="1267968"/>
                  <a:pt x="3724485" y="1243584"/>
                </a:cubicBezTo>
              </a:path>
            </a:pathLst>
          </a:custGeom>
          <a:no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A5F35D4-D91D-C04D-83BA-FBB04EA94CA1}"/>
              </a:ext>
            </a:extLst>
          </p:cNvPr>
          <p:cNvPicPr>
            <a:picLocks noChangeAspect="1"/>
          </p:cNvPicPr>
          <p:nvPr/>
        </p:nvPicPr>
        <p:blipFill>
          <a:blip r:embed="rId6"/>
          <a:stretch>
            <a:fillRect/>
          </a:stretch>
        </p:blipFill>
        <p:spPr>
          <a:xfrm>
            <a:off x="1114879" y="3507013"/>
            <a:ext cx="1079500" cy="279400"/>
          </a:xfrm>
          <a:prstGeom prst="rect">
            <a:avLst/>
          </a:prstGeom>
        </p:spPr>
      </p:pic>
      <p:pic>
        <p:nvPicPr>
          <p:cNvPr id="23" name="Picture 22">
            <a:extLst>
              <a:ext uri="{FF2B5EF4-FFF2-40B4-BE49-F238E27FC236}">
                <a16:creationId xmlns:a16="http://schemas.microsoft.com/office/drawing/2014/main" id="{356DA4A7-5550-D342-AD8A-6538DAD7F271}"/>
              </a:ext>
            </a:extLst>
          </p:cNvPr>
          <p:cNvPicPr>
            <a:picLocks noChangeAspect="1"/>
          </p:cNvPicPr>
          <p:nvPr/>
        </p:nvPicPr>
        <p:blipFill>
          <a:blip r:embed="rId7"/>
          <a:stretch>
            <a:fillRect/>
          </a:stretch>
        </p:blipFill>
        <p:spPr>
          <a:xfrm>
            <a:off x="4647692" y="3507013"/>
            <a:ext cx="1460500" cy="279400"/>
          </a:xfrm>
          <a:prstGeom prst="rect">
            <a:avLst/>
          </a:prstGeom>
        </p:spPr>
      </p:pic>
      <p:pic>
        <p:nvPicPr>
          <p:cNvPr id="29" name="Picture 28">
            <a:extLst>
              <a:ext uri="{FF2B5EF4-FFF2-40B4-BE49-F238E27FC236}">
                <a16:creationId xmlns:a16="http://schemas.microsoft.com/office/drawing/2014/main" id="{A5AAC596-CECE-6C49-BBA5-1F3A1B244C9F}"/>
              </a:ext>
            </a:extLst>
          </p:cNvPr>
          <p:cNvPicPr>
            <a:picLocks noChangeAspect="1"/>
          </p:cNvPicPr>
          <p:nvPr/>
        </p:nvPicPr>
        <p:blipFill>
          <a:blip r:embed="rId8"/>
          <a:stretch>
            <a:fillRect/>
          </a:stretch>
        </p:blipFill>
        <p:spPr>
          <a:xfrm>
            <a:off x="7884282" y="3468913"/>
            <a:ext cx="2692400" cy="355600"/>
          </a:xfrm>
          <a:prstGeom prst="rect">
            <a:avLst/>
          </a:prstGeom>
        </p:spPr>
      </p:pic>
      <p:sp>
        <p:nvSpPr>
          <p:cNvPr id="32" name="Rectangle 31">
            <a:extLst>
              <a:ext uri="{FF2B5EF4-FFF2-40B4-BE49-F238E27FC236}">
                <a16:creationId xmlns:a16="http://schemas.microsoft.com/office/drawing/2014/main" id="{AFBDF1DE-CC09-2741-85E9-A17EA75BC40A}"/>
              </a:ext>
            </a:extLst>
          </p:cNvPr>
          <p:cNvSpPr/>
          <p:nvPr/>
        </p:nvSpPr>
        <p:spPr>
          <a:xfrm flipH="1">
            <a:off x="1669142" y="1741713"/>
            <a:ext cx="45719" cy="13208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C134823-C810-5248-9693-0C7BD47F8269}"/>
              </a:ext>
            </a:extLst>
          </p:cNvPr>
          <p:cNvSpPr/>
          <p:nvPr/>
        </p:nvSpPr>
        <p:spPr>
          <a:xfrm>
            <a:off x="4647692" y="1741713"/>
            <a:ext cx="1460500" cy="13208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1B1BE317-C199-4A47-B462-83EA72C7A81A}"/>
              </a:ext>
            </a:extLst>
          </p:cNvPr>
          <p:cNvSpPr/>
          <p:nvPr/>
        </p:nvSpPr>
        <p:spPr>
          <a:xfrm>
            <a:off x="8519886" y="1640113"/>
            <a:ext cx="1509485" cy="142240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64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FE9D5CB-79D8-5C4F-9FC7-2EA5BB0CBD71}"/>
              </a:ext>
            </a:extLst>
          </p:cNvPr>
          <p:cNvSpPr txBox="1"/>
          <p:nvPr/>
        </p:nvSpPr>
        <p:spPr>
          <a:xfrm>
            <a:off x="7679582" y="397484"/>
            <a:ext cx="4152099" cy="954107"/>
          </a:xfrm>
          <a:prstGeom prst="rect">
            <a:avLst/>
          </a:prstGeom>
          <a:solidFill>
            <a:schemeClr val="accent4">
              <a:lumMod val="40000"/>
              <a:lumOff val="60000"/>
            </a:schemeClr>
          </a:solidFill>
        </p:spPr>
        <p:txBody>
          <a:bodyPr wrap="none" rtlCol="0">
            <a:spAutoFit/>
          </a:bodyPr>
          <a:lstStyle/>
          <a:p>
            <a:r>
              <a:rPr lang="en-US" sz="2800" dirty="0"/>
              <a:t>Resolves the open problem</a:t>
            </a:r>
          </a:p>
          <a:p>
            <a:r>
              <a:rPr lang="en-US" sz="2800" dirty="0"/>
              <a:t>See Philips an Tai 2018</a:t>
            </a:r>
          </a:p>
        </p:txBody>
      </p:sp>
      <p:sp>
        <p:nvSpPr>
          <p:cNvPr id="18" name="TextBox 17">
            <a:extLst>
              <a:ext uri="{FF2B5EF4-FFF2-40B4-BE49-F238E27FC236}">
                <a16:creationId xmlns:a16="http://schemas.microsoft.com/office/drawing/2014/main" id="{7223DCF0-05B0-AC4D-A58D-205896BD1374}"/>
              </a:ext>
            </a:extLst>
          </p:cNvPr>
          <p:cNvSpPr txBox="1"/>
          <p:nvPr/>
        </p:nvSpPr>
        <p:spPr>
          <a:xfrm>
            <a:off x="1121977" y="2581935"/>
            <a:ext cx="5244317" cy="544777"/>
          </a:xfrm>
          <a:prstGeom prst="rect">
            <a:avLst/>
          </a:prstGeom>
          <a:solidFill>
            <a:schemeClr val="accent4">
              <a:lumMod val="40000"/>
              <a:lumOff val="60000"/>
            </a:schemeClr>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B24B6C63-A514-F143-AAE8-DAE30635311E}"/>
              </a:ext>
            </a:extLst>
          </p:cNvPr>
          <p:cNvSpPr txBox="1"/>
          <p:nvPr/>
        </p:nvSpPr>
        <p:spPr>
          <a:xfrm>
            <a:off x="1311890" y="4650329"/>
            <a:ext cx="3967478" cy="544777"/>
          </a:xfrm>
          <a:prstGeom prst="rect">
            <a:avLst/>
          </a:prstGeom>
          <a:solidFill>
            <a:schemeClr val="accent4">
              <a:lumMod val="40000"/>
              <a:lumOff val="60000"/>
            </a:scheme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1778BF48-DFBB-304C-8C10-0A9888317EE0}"/>
              </a:ext>
            </a:extLst>
          </p:cNvPr>
          <p:cNvSpPr>
            <a:spLocks noGrp="1"/>
          </p:cNvSpPr>
          <p:nvPr>
            <p:ph type="title"/>
          </p:nvPr>
        </p:nvSpPr>
        <p:spPr>
          <a:xfrm>
            <a:off x="21568" y="-17635"/>
            <a:ext cx="10515600" cy="1325563"/>
          </a:xfrm>
        </p:spPr>
        <p:txBody>
          <a:bodyPr/>
          <a:lstStyle/>
          <a:p>
            <a:r>
              <a:rPr lang="en-US" dirty="0"/>
              <a:t>Results</a:t>
            </a:r>
          </a:p>
        </p:txBody>
      </p:sp>
      <p:pic>
        <p:nvPicPr>
          <p:cNvPr id="4" name="Picture 3">
            <a:extLst>
              <a:ext uri="{FF2B5EF4-FFF2-40B4-BE49-F238E27FC236}">
                <a16:creationId xmlns:a16="http://schemas.microsoft.com/office/drawing/2014/main" id="{4F16A3F3-AD7C-D340-B89A-94007DF8F4A4}"/>
              </a:ext>
            </a:extLst>
          </p:cNvPr>
          <p:cNvPicPr>
            <a:picLocks noChangeAspect="1"/>
          </p:cNvPicPr>
          <p:nvPr/>
        </p:nvPicPr>
        <p:blipFill>
          <a:blip r:embed="rId2"/>
          <a:stretch>
            <a:fillRect/>
          </a:stretch>
        </p:blipFill>
        <p:spPr>
          <a:xfrm>
            <a:off x="3865036" y="4710217"/>
            <a:ext cx="1114872" cy="359636"/>
          </a:xfrm>
          <a:prstGeom prst="rect">
            <a:avLst/>
          </a:prstGeom>
        </p:spPr>
      </p:pic>
      <p:pic>
        <p:nvPicPr>
          <p:cNvPr id="14" name="Picture 13">
            <a:extLst>
              <a:ext uri="{FF2B5EF4-FFF2-40B4-BE49-F238E27FC236}">
                <a16:creationId xmlns:a16="http://schemas.microsoft.com/office/drawing/2014/main" id="{673E78E5-4F09-6A40-9726-E2E04A935196}"/>
              </a:ext>
            </a:extLst>
          </p:cNvPr>
          <p:cNvPicPr>
            <a:picLocks noChangeAspect="1"/>
          </p:cNvPicPr>
          <p:nvPr/>
        </p:nvPicPr>
        <p:blipFill>
          <a:blip r:embed="rId3"/>
          <a:stretch>
            <a:fillRect/>
          </a:stretch>
        </p:blipFill>
        <p:spPr>
          <a:xfrm>
            <a:off x="5559261" y="5069853"/>
            <a:ext cx="3479800" cy="571500"/>
          </a:xfrm>
          <a:prstGeom prst="rect">
            <a:avLst/>
          </a:prstGeom>
        </p:spPr>
      </p:pic>
      <p:pic>
        <p:nvPicPr>
          <p:cNvPr id="15" name="Picture 14">
            <a:extLst>
              <a:ext uri="{FF2B5EF4-FFF2-40B4-BE49-F238E27FC236}">
                <a16:creationId xmlns:a16="http://schemas.microsoft.com/office/drawing/2014/main" id="{98C04F29-2B9C-8B49-AA3D-22B136F80831}"/>
              </a:ext>
            </a:extLst>
          </p:cNvPr>
          <p:cNvPicPr>
            <a:picLocks noChangeAspect="1"/>
          </p:cNvPicPr>
          <p:nvPr/>
        </p:nvPicPr>
        <p:blipFill>
          <a:blip r:embed="rId4"/>
          <a:stretch>
            <a:fillRect/>
          </a:stretch>
        </p:blipFill>
        <p:spPr>
          <a:xfrm>
            <a:off x="7433235" y="5641353"/>
            <a:ext cx="3708400" cy="571500"/>
          </a:xfrm>
          <a:prstGeom prst="rect">
            <a:avLst/>
          </a:prstGeom>
        </p:spPr>
      </p:pic>
      <p:pic>
        <p:nvPicPr>
          <p:cNvPr id="16" name="Picture 15">
            <a:extLst>
              <a:ext uri="{FF2B5EF4-FFF2-40B4-BE49-F238E27FC236}">
                <a16:creationId xmlns:a16="http://schemas.microsoft.com/office/drawing/2014/main" id="{E5053D54-1145-854E-A151-40AA0720506D}"/>
              </a:ext>
            </a:extLst>
          </p:cNvPr>
          <p:cNvPicPr>
            <a:picLocks noChangeAspect="1"/>
          </p:cNvPicPr>
          <p:nvPr/>
        </p:nvPicPr>
        <p:blipFill>
          <a:blip r:embed="rId5"/>
          <a:stretch>
            <a:fillRect/>
          </a:stretch>
        </p:blipFill>
        <p:spPr>
          <a:xfrm>
            <a:off x="7520432" y="3671821"/>
            <a:ext cx="2235200" cy="381000"/>
          </a:xfrm>
          <a:prstGeom prst="rect">
            <a:avLst/>
          </a:prstGeom>
        </p:spPr>
      </p:pic>
      <p:sp>
        <p:nvSpPr>
          <p:cNvPr id="3" name="Content Placeholder 2">
            <a:extLst>
              <a:ext uri="{FF2B5EF4-FFF2-40B4-BE49-F238E27FC236}">
                <a16:creationId xmlns:a16="http://schemas.microsoft.com/office/drawing/2014/main" id="{FD18D2A5-CEE1-C74A-BE98-ABFA8FD647A2}"/>
              </a:ext>
            </a:extLst>
          </p:cNvPr>
          <p:cNvSpPr>
            <a:spLocks noGrp="1"/>
          </p:cNvSpPr>
          <p:nvPr>
            <p:ph idx="1"/>
          </p:nvPr>
        </p:nvSpPr>
        <p:spPr>
          <a:xfrm>
            <a:off x="838200" y="1606897"/>
            <a:ext cx="10515600" cy="5722051"/>
          </a:xfrm>
        </p:spPr>
        <p:txBody>
          <a:bodyPr>
            <a:normAutofit/>
          </a:bodyPr>
          <a:lstStyle/>
          <a:p>
            <a:r>
              <a:rPr lang="en-US" dirty="0"/>
              <a:t>Sigmoid Activation Regression, Logistic Regression </a:t>
            </a:r>
          </a:p>
          <a:p>
            <a:r>
              <a:rPr lang="en-US" dirty="0"/>
              <a:t>Covariance approximation, Graph Laplacians Quadratic forms</a:t>
            </a:r>
          </a:p>
          <a:p>
            <a:r>
              <a:rPr lang="en-US" dirty="0"/>
              <a:t>Gaussian Kernel Density estimation</a:t>
            </a:r>
          </a:p>
          <a:p>
            <a:pPr marL="0" indent="0">
              <a:buNone/>
            </a:pPr>
            <a:endParaRPr lang="en-US" dirty="0"/>
          </a:p>
          <a:p>
            <a:pPr marL="0" indent="0">
              <a:buNone/>
            </a:pPr>
            <a:r>
              <a:rPr lang="en-US" dirty="0"/>
              <a:t>All have the above have Class Discrepancy of </a:t>
            </a:r>
          </a:p>
          <a:p>
            <a:pPr marL="0" indent="0">
              <a:buNone/>
            </a:pPr>
            <a:endParaRPr lang="en-US" dirty="0"/>
          </a:p>
          <a:p>
            <a:pPr marL="514350" indent="-514350">
              <a:buAutoNum type="arabicParenR"/>
            </a:pPr>
            <a:r>
              <a:rPr lang="en-US" dirty="0"/>
              <a:t>coresets of size                   </a:t>
            </a:r>
          </a:p>
          <a:p>
            <a:pPr marL="514350" indent="-514350">
              <a:buAutoNum type="arabicParenR"/>
            </a:pPr>
            <a:r>
              <a:rPr lang="en-US" dirty="0"/>
              <a:t>Streaming Coresets of size </a:t>
            </a:r>
          </a:p>
          <a:p>
            <a:pPr marL="514350" indent="-514350">
              <a:buFont typeface="Arial" panose="020B0604020202020204" pitchFamily="34" charset="0"/>
              <a:buAutoNum type="arabicParenR"/>
            </a:pPr>
            <a:r>
              <a:rPr lang="en-US" dirty="0"/>
              <a:t>Randomized Streaming Coresets of size </a:t>
            </a:r>
          </a:p>
          <a:p>
            <a:endParaRPr lang="en-US" dirty="0"/>
          </a:p>
        </p:txBody>
      </p:sp>
    </p:spTree>
    <p:extLst>
      <p:ext uri="{BB962C8B-B14F-4D97-AF65-F5344CB8AC3E}">
        <p14:creationId xmlns:p14="http://schemas.microsoft.com/office/powerpoint/2010/main" val="313655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4223-46E6-C345-9227-76CC57F7601F}"/>
              </a:ext>
            </a:extLst>
          </p:cNvPr>
          <p:cNvSpPr>
            <a:spLocks noGrp="1"/>
          </p:cNvSpPr>
          <p:nvPr>
            <p:ph type="title"/>
          </p:nvPr>
        </p:nvSpPr>
        <p:spPr>
          <a:xfrm>
            <a:off x="0" y="0"/>
            <a:ext cx="10515600" cy="1325563"/>
          </a:xfrm>
        </p:spPr>
        <p:txBody>
          <a:bodyPr/>
          <a:lstStyle/>
          <a:p>
            <a:r>
              <a:rPr lang="en-US" dirty="0"/>
              <a:t>Results for density estimation</a:t>
            </a:r>
          </a:p>
        </p:txBody>
      </p:sp>
      <p:pic>
        <p:nvPicPr>
          <p:cNvPr id="9" name="Picture 8">
            <a:extLst>
              <a:ext uri="{FF2B5EF4-FFF2-40B4-BE49-F238E27FC236}">
                <a16:creationId xmlns:a16="http://schemas.microsoft.com/office/drawing/2014/main" id="{6863BBEE-2B04-BD43-A128-9019FAFF7C22}"/>
              </a:ext>
            </a:extLst>
          </p:cNvPr>
          <p:cNvPicPr>
            <a:picLocks noChangeAspect="1"/>
          </p:cNvPicPr>
          <p:nvPr/>
        </p:nvPicPr>
        <p:blipFill>
          <a:blip r:embed="rId2"/>
          <a:stretch>
            <a:fillRect/>
          </a:stretch>
        </p:blipFill>
        <p:spPr>
          <a:xfrm>
            <a:off x="4296507" y="4259629"/>
            <a:ext cx="3374571" cy="2286000"/>
          </a:xfrm>
          <a:prstGeom prst="rect">
            <a:avLst/>
          </a:prstGeom>
        </p:spPr>
      </p:pic>
      <p:pic>
        <p:nvPicPr>
          <p:cNvPr id="10" name="Picture 9">
            <a:extLst>
              <a:ext uri="{FF2B5EF4-FFF2-40B4-BE49-F238E27FC236}">
                <a16:creationId xmlns:a16="http://schemas.microsoft.com/office/drawing/2014/main" id="{E8C1769F-4F0A-C54D-9D4D-38A66B7CECD3}"/>
              </a:ext>
            </a:extLst>
          </p:cNvPr>
          <p:cNvPicPr>
            <a:picLocks noChangeAspect="1"/>
          </p:cNvPicPr>
          <p:nvPr/>
        </p:nvPicPr>
        <p:blipFill>
          <a:blip r:embed="rId3"/>
          <a:stretch>
            <a:fillRect/>
          </a:stretch>
        </p:blipFill>
        <p:spPr>
          <a:xfrm>
            <a:off x="611692" y="4259629"/>
            <a:ext cx="3374571" cy="2286000"/>
          </a:xfrm>
          <a:prstGeom prst="rect">
            <a:avLst/>
          </a:prstGeom>
        </p:spPr>
      </p:pic>
      <p:pic>
        <p:nvPicPr>
          <p:cNvPr id="12" name="Picture 11">
            <a:extLst>
              <a:ext uri="{FF2B5EF4-FFF2-40B4-BE49-F238E27FC236}">
                <a16:creationId xmlns:a16="http://schemas.microsoft.com/office/drawing/2014/main" id="{C4DCF9ED-A0B9-AA4C-80EE-47854B34E13E}"/>
              </a:ext>
            </a:extLst>
          </p:cNvPr>
          <p:cNvPicPr>
            <a:picLocks noChangeAspect="1"/>
          </p:cNvPicPr>
          <p:nvPr/>
        </p:nvPicPr>
        <p:blipFill>
          <a:blip r:embed="rId4"/>
          <a:stretch>
            <a:fillRect/>
          </a:stretch>
        </p:blipFill>
        <p:spPr>
          <a:xfrm>
            <a:off x="638907" y="1690688"/>
            <a:ext cx="3320143" cy="2286000"/>
          </a:xfrm>
          <a:prstGeom prst="rect">
            <a:avLst/>
          </a:prstGeom>
        </p:spPr>
      </p:pic>
      <p:pic>
        <p:nvPicPr>
          <p:cNvPr id="13" name="Picture 12">
            <a:extLst>
              <a:ext uri="{FF2B5EF4-FFF2-40B4-BE49-F238E27FC236}">
                <a16:creationId xmlns:a16="http://schemas.microsoft.com/office/drawing/2014/main" id="{F5DC051F-BA71-644C-BF0A-BA6EB6B41B85}"/>
              </a:ext>
            </a:extLst>
          </p:cNvPr>
          <p:cNvPicPr>
            <a:picLocks noChangeAspect="1"/>
          </p:cNvPicPr>
          <p:nvPr/>
        </p:nvPicPr>
        <p:blipFill>
          <a:blip r:embed="rId5"/>
          <a:stretch>
            <a:fillRect/>
          </a:stretch>
        </p:blipFill>
        <p:spPr>
          <a:xfrm>
            <a:off x="4296506" y="1690688"/>
            <a:ext cx="3374571" cy="2286000"/>
          </a:xfrm>
          <a:prstGeom prst="rect">
            <a:avLst/>
          </a:prstGeom>
        </p:spPr>
      </p:pic>
      <p:pic>
        <p:nvPicPr>
          <p:cNvPr id="14" name="Picture 13">
            <a:extLst>
              <a:ext uri="{FF2B5EF4-FFF2-40B4-BE49-F238E27FC236}">
                <a16:creationId xmlns:a16="http://schemas.microsoft.com/office/drawing/2014/main" id="{BE9EA180-C209-F24F-B812-9AEF03FD24AE}"/>
              </a:ext>
            </a:extLst>
          </p:cNvPr>
          <p:cNvPicPr>
            <a:picLocks noChangeAspect="1"/>
          </p:cNvPicPr>
          <p:nvPr/>
        </p:nvPicPr>
        <p:blipFill>
          <a:blip r:embed="rId6"/>
          <a:stretch>
            <a:fillRect/>
          </a:stretch>
        </p:blipFill>
        <p:spPr>
          <a:xfrm>
            <a:off x="8008533" y="1690688"/>
            <a:ext cx="3320143" cy="2286000"/>
          </a:xfrm>
          <a:prstGeom prst="rect">
            <a:avLst/>
          </a:prstGeom>
        </p:spPr>
      </p:pic>
      <p:pic>
        <p:nvPicPr>
          <p:cNvPr id="15" name="Picture 14">
            <a:extLst>
              <a:ext uri="{FF2B5EF4-FFF2-40B4-BE49-F238E27FC236}">
                <a16:creationId xmlns:a16="http://schemas.microsoft.com/office/drawing/2014/main" id="{DC5EDC5B-5638-E64E-B210-AA26877D3446}"/>
              </a:ext>
            </a:extLst>
          </p:cNvPr>
          <p:cNvPicPr>
            <a:picLocks noChangeAspect="1"/>
          </p:cNvPicPr>
          <p:nvPr/>
        </p:nvPicPr>
        <p:blipFill>
          <a:blip r:embed="rId7"/>
          <a:stretch>
            <a:fillRect/>
          </a:stretch>
        </p:blipFill>
        <p:spPr>
          <a:xfrm>
            <a:off x="8008533" y="4259629"/>
            <a:ext cx="3374571" cy="2286000"/>
          </a:xfrm>
          <a:prstGeom prst="rect">
            <a:avLst/>
          </a:prstGeom>
        </p:spPr>
      </p:pic>
    </p:spTree>
    <p:extLst>
      <p:ext uri="{BB962C8B-B14F-4D97-AF65-F5344CB8AC3E}">
        <p14:creationId xmlns:p14="http://schemas.microsoft.com/office/powerpoint/2010/main" val="13302880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5E14-0AA7-074B-813A-46D4B6BE3400}"/>
              </a:ext>
            </a:extLst>
          </p:cNvPr>
          <p:cNvSpPr>
            <a:spLocks noGrp="1"/>
          </p:cNvSpPr>
          <p:nvPr>
            <p:ph type="title"/>
          </p:nvPr>
        </p:nvSpPr>
        <p:spPr>
          <a:xfrm>
            <a:off x="0" y="30900"/>
            <a:ext cx="10515600" cy="1325563"/>
          </a:xfrm>
        </p:spPr>
        <p:txBody>
          <a:bodyPr/>
          <a:lstStyle/>
          <a:p>
            <a:r>
              <a:rPr lang="en-US" dirty="0"/>
              <a:t>There is still a lot of work…</a:t>
            </a:r>
          </a:p>
        </p:txBody>
      </p:sp>
      <p:pic>
        <p:nvPicPr>
          <p:cNvPr id="47" name="Picture 46">
            <a:extLst>
              <a:ext uri="{FF2B5EF4-FFF2-40B4-BE49-F238E27FC236}">
                <a16:creationId xmlns:a16="http://schemas.microsoft.com/office/drawing/2014/main" id="{7EC8A3BF-F96D-E94D-98C3-6F62F9105D85}"/>
              </a:ext>
            </a:extLst>
          </p:cNvPr>
          <p:cNvPicPr>
            <a:picLocks noChangeAspect="1"/>
          </p:cNvPicPr>
          <p:nvPr/>
        </p:nvPicPr>
        <p:blipFill>
          <a:blip r:embed="rId2"/>
          <a:stretch>
            <a:fillRect/>
          </a:stretch>
        </p:blipFill>
        <p:spPr>
          <a:xfrm>
            <a:off x="9453419" y="3173522"/>
            <a:ext cx="1219200" cy="279400"/>
          </a:xfrm>
          <a:prstGeom prst="rect">
            <a:avLst/>
          </a:prstGeom>
        </p:spPr>
      </p:pic>
      <p:cxnSp>
        <p:nvCxnSpPr>
          <p:cNvPr id="54" name="Straight Connector 53">
            <a:extLst>
              <a:ext uri="{FF2B5EF4-FFF2-40B4-BE49-F238E27FC236}">
                <a16:creationId xmlns:a16="http://schemas.microsoft.com/office/drawing/2014/main" id="{28FF4161-43B3-674A-BAD3-9DBC7E657984}"/>
              </a:ext>
            </a:extLst>
          </p:cNvPr>
          <p:cNvCxnSpPr>
            <a:cxnSpLocks/>
          </p:cNvCxnSpPr>
          <p:nvPr/>
        </p:nvCxnSpPr>
        <p:spPr>
          <a:xfrm>
            <a:off x="4327124" y="2793516"/>
            <a:ext cx="0" cy="1253363"/>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D6C015-95D5-3D4D-83DE-BD40E8F0F5F5}"/>
              </a:ext>
            </a:extLst>
          </p:cNvPr>
          <p:cNvCxnSpPr>
            <a:cxnSpLocks/>
          </p:cNvCxnSpPr>
          <p:nvPr/>
        </p:nvCxnSpPr>
        <p:spPr>
          <a:xfrm>
            <a:off x="4103695" y="3794863"/>
            <a:ext cx="4073617" cy="0"/>
          </a:xfrm>
          <a:prstGeom prst="line">
            <a:avLst/>
          </a:prstGeom>
          <a:ln>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5540FA5-460F-894B-A260-06614EFE9C80}"/>
              </a:ext>
            </a:extLst>
          </p:cNvPr>
          <p:cNvPicPr>
            <a:picLocks noChangeAspect="1"/>
          </p:cNvPicPr>
          <p:nvPr/>
        </p:nvPicPr>
        <p:blipFill>
          <a:blip r:embed="rId3"/>
          <a:stretch>
            <a:fillRect/>
          </a:stretch>
        </p:blipFill>
        <p:spPr>
          <a:xfrm>
            <a:off x="8400741" y="3704718"/>
            <a:ext cx="139700" cy="203200"/>
          </a:xfrm>
          <a:prstGeom prst="rect">
            <a:avLst/>
          </a:prstGeom>
        </p:spPr>
      </p:pic>
      <p:cxnSp>
        <p:nvCxnSpPr>
          <p:cNvPr id="58" name="Straight Connector 57">
            <a:extLst>
              <a:ext uri="{FF2B5EF4-FFF2-40B4-BE49-F238E27FC236}">
                <a16:creationId xmlns:a16="http://schemas.microsoft.com/office/drawing/2014/main" id="{2D7BCD1A-5D42-E645-82CE-F2A34E30E530}"/>
              </a:ext>
            </a:extLst>
          </p:cNvPr>
          <p:cNvCxnSpPr>
            <a:cxnSpLocks/>
          </p:cNvCxnSpPr>
          <p:nvPr/>
        </p:nvCxnSpPr>
        <p:spPr>
          <a:xfrm>
            <a:off x="4327124" y="5382292"/>
            <a:ext cx="0" cy="1253363"/>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00C496-48A0-AE47-96A4-897C1270842B}"/>
              </a:ext>
            </a:extLst>
          </p:cNvPr>
          <p:cNvCxnSpPr>
            <a:cxnSpLocks/>
          </p:cNvCxnSpPr>
          <p:nvPr/>
        </p:nvCxnSpPr>
        <p:spPr>
          <a:xfrm>
            <a:off x="4103695" y="6383639"/>
            <a:ext cx="4073617" cy="0"/>
          </a:xfrm>
          <a:prstGeom prst="line">
            <a:avLst/>
          </a:prstGeom>
          <a:ln>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FC1A5B51-ADA7-5444-8BBA-D7F41EA1EC35}"/>
              </a:ext>
            </a:extLst>
          </p:cNvPr>
          <p:cNvPicPr>
            <a:picLocks noChangeAspect="1"/>
          </p:cNvPicPr>
          <p:nvPr/>
        </p:nvPicPr>
        <p:blipFill>
          <a:blip r:embed="rId3"/>
          <a:stretch>
            <a:fillRect/>
          </a:stretch>
        </p:blipFill>
        <p:spPr>
          <a:xfrm>
            <a:off x="8400741" y="6293494"/>
            <a:ext cx="139700" cy="203200"/>
          </a:xfrm>
          <a:prstGeom prst="rect">
            <a:avLst/>
          </a:prstGeom>
        </p:spPr>
      </p:pic>
      <p:cxnSp>
        <p:nvCxnSpPr>
          <p:cNvPr id="76" name="Straight Connector 75">
            <a:extLst>
              <a:ext uri="{FF2B5EF4-FFF2-40B4-BE49-F238E27FC236}">
                <a16:creationId xmlns:a16="http://schemas.microsoft.com/office/drawing/2014/main" id="{138D6A72-E03C-B247-BB58-BB7B91649839}"/>
              </a:ext>
            </a:extLst>
          </p:cNvPr>
          <p:cNvCxnSpPr>
            <a:cxnSpLocks/>
          </p:cNvCxnSpPr>
          <p:nvPr/>
        </p:nvCxnSpPr>
        <p:spPr>
          <a:xfrm flipH="1">
            <a:off x="4062054" y="3173522"/>
            <a:ext cx="855657" cy="873357"/>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537F63D-C134-E84F-AC40-F4C3B7FD413D}"/>
              </a:ext>
            </a:extLst>
          </p:cNvPr>
          <p:cNvCxnSpPr>
            <a:cxnSpLocks/>
          </p:cNvCxnSpPr>
          <p:nvPr/>
        </p:nvCxnSpPr>
        <p:spPr>
          <a:xfrm flipH="1">
            <a:off x="4127573" y="5755328"/>
            <a:ext cx="855657" cy="873357"/>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EA8E4B1A-F6DC-5948-98A0-068E1E2640CF}"/>
              </a:ext>
            </a:extLst>
          </p:cNvPr>
          <p:cNvPicPr>
            <a:picLocks noChangeAspect="1"/>
          </p:cNvPicPr>
          <p:nvPr/>
        </p:nvPicPr>
        <p:blipFill>
          <a:blip r:embed="rId2"/>
          <a:stretch>
            <a:fillRect/>
          </a:stretch>
        </p:blipFill>
        <p:spPr>
          <a:xfrm>
            <a:off x="9453419" y="5871136"/>
            <a:ext cx="1219200" cy="279400"/>
          </a:xfrm>
          <a:prstGeom prst="rect">
            <a:avLst/>
          </a:prstGeom>
        </p:spPr>
      </p:pic>
      <p:pic>
        <p:nvPicPr>
          <p:cNvPr id="4" name="Picture 3">
            <a:extLst>
              <a:ext uri="{FF2B5EF4-FFF2-40B4-BE49-F238E27FC236}">
                <a16:creationId xmlns:a16="http://schemas.microsoft.com/office/drawing/2014/main" id="{D12C865F-DE82-7B4F-A0D2-0E35EF135A91}"/>
              </a:ext>
            </a:extLst>
          </p:cNvPr>
          <p:cNvPicPr>
            <a:picLocks noChangeAspect="1"/>
          </p:cNvPicPr>
          <p:nvPr/>
        </p:nvPicPr>
        <p:blipFill>
          <a:blip r:embed="rId4"/>
          <a:stretch>
            <a:fillRect/>
          </a:stretch>
        </p:blipFill>
        <p:spPr>
          <a:xfrm>
            <a:off x="358283" y="5820782"/>
            <a:ext cx="3302000" cy="317500"/>
          </a:xfrm>
          <a:prstGeom prst="rect">
            <a:avLst/>
          </a:prstGeom>
        </p:spPr>
      </p:pic>
      <p:pic>
        <p:nvPicPr>
          <p:cNvPr id="6" name="Picture 5">
            <a:extLst>
              <a:ext uri="{FF2B5EF4-FFF2-40B4-BE49-F238E27FC236}">
                <a16:creationId xmlns:a16="http://schemas.microsoft.com/office/drawing/2014/main" id="{1E76F951-039F-3F49-8393-E6711C4FEA28}"/>
              </a:ext>
            </a:extLst>
          </p:cNvPr>
          <p:cNvPicPr>
            <a:picLocks noChangeAspect="1"/>
          </p:cNvPicPr>
          <p:nvPr/>
        </p:nvPicPr>
        <p:blipFill>
          <a:blip r:embed="rId5"/>
          <a:stretch>
            <a:fillRect/>
          </a:stretch>
        </p:blipFill>
        <p:spPr>
          <a:xfrm>
            <a:off x="358283" y="2793516"/>
            <a:ext cx="3632200" cy="952500"/>
          </a:xfrm>
          <a:prstGeom prst="rect">
            <a:avLst/>
          </a:prstGeom>
        </p:spPr>
      </p:pic>
      <p:cxnSp>
        <p:nvCxnSpPr>
          <p:cNvPr id="32" name="Straight Connector 31">
            <a:extLst>
              <a:ext uri="{FF2B5EF4-FFF2-40B4-BE49-F238E27FC236}">
                <a16:creationId xmlns:a16="http://schemas.microsoft.com/office/drawing/2014/main" id="{05BA4682-B289-2444-A056-11A87D40177C}"/>
              </a:ext>
            </a:extLst>
          </p:cNvPr>
          <p:cNvCxnSpPr>
            <a:cxnSpLocks/>
          </p:cNvCxnSpPr>
          <p:nvPr/>
        </p:nvCxnSpPr>
        <p:spPr>
          <a:xfrm>
            <a:off x="4291984" y="3782348"/>
            <a:ext cx="1847589" cy="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419F4E-9A3A-874E-A7A9-E43261928FE3}"/>
              </a:ext>
            </a:extLst>
          </p:cNvPr>
          <p:cNvCxnSpPr>
            <a:cxnSpLocks/>
          </p:cNvCxnSpPr>
          <p:nvPr/>
        </p:nvCxnSpPr>
        <p:spPr>
          <a:xfrm>
            <a:off x="6139573" y="2973179"/>
            <a:ext cx="0" cy="821683"/>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714BD5-5A8C-F846-BF70-644EB999F4EA}"/>
              </a:ext>
            </a:extLst>
          </p:cNvPr>
          <p:cNvCxnSpPr>
            <a:cxnSpLocks/>
          </p:cNvCxnSpPr>
          <p:nvPr/>
        </p:nvCxnSpPr>
        <p:spPr>
          <a:xfrm flipV="1">
            <a:off x="6120947" y="2960663"/>
            <a:ext cx="2211722" cy="1251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00527257-AB0F-A549-8326-1A094445F2DA}"/>
              </a:ext>
            </a:extLst>
          </p:cNvPr>
          <p:cNvSpPr/>
          <p:nvPr/>
        </p:nvSpPr>
        <p:spPr>
          <a:xfrm>
            <a:off x="6156960" y="5537316"/>
            <a:ext cx="1670304" cy="829056"/>
          </a:xfrm>
          <a:custGeom>
            <a:avLst/>
            <a:gdLst>
              <a:gd name="connsiteX0" fmla="*/ 0 w 1670304"/>
              <a:gd name="connsiteY0" fmla="*/ 0 h 829056"/>
              <a:gd name="connsiteX1" fmla="*/ 646176 w 1670304"/>
              <a:gd name="connsiteY1" fmla="*/ 658368 h 829056"/>
              <a:gd name="connsiteX2" fmla="*/ 1670304 w 1670304"/>
              <a:gd name="connsiteY2" fmla="*/ 829056 h 829056"/>
            </a:gdLst>
            <a:ahLst/>
            <a:cxnLst>
              <a:cxn ang="0">
                <a:pos x="connsiteX0" y="connsiteY0"/>
              </a:cxn>
              <a:cxn ang="0">
                <a:pos x="connsiteX1" y="connsiteY1"/>
              </a:cxn>
              <a:cxn ang="0">
                <a:pos x="connsiteX2" y="connsiteY2"/>
              </a:cxn>
            </a:cxnLst>
            <a:rect l="l" t="t" r="r" b="b"/>
            <a:pathLst>
              <a:path w="1670304" h="829056">
                <a:moveTo>
                  <a:pt x="0" y="0"/>
                </a:moveTo>
                <a:cubicBezTo>
                  <a:pt x="183896" y="260096"/>
                  <a:pt x="367792" y="520192"/>
                  <a:pt x="646176" y="658368"/>
                </a:cubicBezTo>
                <a:cubicBezTo>
                  <a:pt x="924560" y="796544"/>
                  <a:pt x="1297432" y="812800"/>
                  <a:pt x="1670304" y="829056"/>
                </a:cubicBezTo>
              </a:path>
            </a:pathLst>
          </a:cu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78667042-C157-1342-A589-7FEF52786ABD}"/>
              </a:ext>
            </a:extLst>
          </p:cNvPr>
          <p:cNvSpPr/>
          <p:nvPr/>
        </p:nvSpPr>
        <p:spPr>
          <a:xfrm flipH="1">
            <a:off x="4462272" y="5529945"/>
            <a:ext cx="1694688" cy="829056"/>
          </a:xfrm>
          <a:custGeom>
            <a:avLst/>
            <a:gdLst>
              <a:gd name="connsiteX0" fmla="*/ 0 w 1670304"/>
              <a:gd name="connsiteY0" fmla="*/ 0 h 829056"/>
              <a:gd name="connsiteX1" fmla="*/ 646176 w 1670304"/>
              <a:gd name="connsiteY1" fmla="*/ 658368 h 829056"/>
              <a:gd name="connsiteX2" fmla="*/ 1670304 w 1670304"/>
              <a:gd name="connsiteY2" fmla="*/ 829056 h 829056"/>
            </a:gdLst>
            <a:ahLst/>
            <a:cxnLst>
              <a:cxn ang="0">
                <a:pos x="connsiteX0" y="connsiteY0"/>
              </a:cxn>
              <a:cxn ang="0">
                <a:pos x="connsiteX1" y="connsiteY1"/>
              </a:cxn>
              <a:cxn ang="0">
                <a:pos x="connsiteX2" y="connsiteY2"/>
              </a:cxn>
            </a:cxnLst>
            <a:rect l="l" t="t" r="r" b="b"/>
            <a:pathLst>
              <a:path w="1670304" h="829056">
                <a:moveTo>
                  <a:pt x="0" y="0"/>
                </a:moveTo>
                <a:cubicBezTo>
                  <a:pt x="183896" y="260096"/>
                  <a:pt x="367792" y="520192"/>
                  <a:pt x="646176" y="658368"/>
                </a:cubicBezTo>
                <a:cubicBezTo>
                  <a:pt x="924560" y="796544"/>
                  <a:pt x="1297432" y="812800"/>
                  <a:pt x="1670304" y="829056"/>
                </a:cubicBezTo>
              </a:path>
            </a:pathLst>
          </a:cu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F8D2CF5-6465-AF45-983B-FF2844618904}"/>
              </a:ext>
            </a:extLst>
          </p:cNvPr>
          <p:cNvSpPr txBox="1"/>
          <p:nvPr/>
        </p:nvSpPr>
        <p:spPr>
          <a:xfrm>
            <a:off x="4274055" y="2165632"/>
            <a:ext cx="4362327" cy="523220"/>
          </a:xfrm>
          <a:prstGeom prst="rect">
            <a:avLst/>
          </a:prstGeom>
          <a:noFill/>
        </p:spPr>
        <p:txBody>
          <a:bodyPr wrap="square" rtlCol="0">
            <a:spAutoFit/>
          </a:bodyPr>
          <a:lstStyle/>
          <a:p>
            <a:r>
              <a:rPr lang="en-US" sz="2800" dirty="0"/>
              <a:t>Classification with 0-1 loss</a:t>
            </a:r>
          </a:p>
        </p:txBody>
      </p:sp>
      <p:sp>
        <p:nvSpPr>
          <p:cNvPr id="48" name="TextBox 47">
            <a:extLst>
              <a:ext uri="{FF2B5EF4-FFF2-40B4-BE49-F238E27FC236}">
                <a16:creationId xmlns:a16="http://schemas.microsoft.com/office/drawing/2014/main" id="{60F6C4E2-050B-1F4F-A63D-92AA35C05B8B}"/>
              </a:ext>
            </a:extLst>
          </p:cNvPr>
          <p:cNvSpPr txBox="1"/>
          <p:nvPr/>
        </p:nvSpPr>
        <p:spPr>
          <a:xfrm>
            <a:off x="4275089" y="4753728"/>
            <a:ext cx="4362327" cy="523220"/>
          </a:xfrm>
          <a:prstGeom prst="rect">
            <a:avLst/>
          </a:prstGeom>
          <a:noFill/>
        </p:spPr>
        <p:txBody>
          <a:bodyPr wrap="square" rtlCol="0">
            <a:spAutoFit/>
          </a:bodyPr>
          <a:lstStyle/>
          <a:p>
            <a:r>
              <a:rPr lang="en-US" sz="2800" dirty="0"/>
              <a:t>Exponential Kernel Density</a:t>
            </a:r>
          </a:p>
        </p:txBody>
      </p:sp>
    </p:spTree>
    <p:extLst>
      <p:ext uri="{BB962C8B-B14F-4D97-AF65-F5344CB8AC3E}">
        <p14:creationId xmlns:p14="http://schemas.microsoft.com/office/powerpoint/2010/main" val="9047699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EFFB-F450-0C44-83DB-DBBC8205E1EE}"/>
              </a:ext>
            </a:extLst>
          </p:cNvPr>
          <p:cNvSpPr>
            <a:spLocks noGrp="1"/>
          </p:cNvSpPr>
          <p:nvPr>
            <p:ph type="title"/>
          </p:nvPr>
        </p:nvSpPr>
        <p:spPr>
          <a:xfrm>
            <a:off x="416689" y="1447800"/>
            <a:ext cx="11418753" cy="5048250"/>
          </a:xfrm>
        </p:spPr>
        <p:txBody>
          <a:bodyPr>
            <a:noAutofit/>
          </a:bodyPr>
          <a:lstStyle/>
          <a:p>
            <a:r>
              <a:rPr lang="en-US" sz="1200" dirty="0"/>
              <a:t>Pankaj K Agarwal, </a:t>
            </a:r>
            <a:r>
              <a:rPr lang="en-US" sz="1200" dirty="0" err="1"/>
              <a:t>Sariel</a:t>
            </a:r>
            <a:r>
              <a:rPr lang="en-US" sz="1200" dirty="0"/>
              <a:t> </a:t>
            </a:r>
            <a:r>
              <a:rPr lang="en-US" sz="1200" dirty="0" err="1"/>
              <a:t>Har-Peled</a:t>
            </a:r>
            <a:r>
              <a:rPr lang="en-US" sz="1200" dirty="0"/>
              <a:t>, and Kasturi R </a:t>
            </a:r>
            <a:r>
              <a:rPr lang="en-US" sz="1200" dirty="0" err="1"/>
              <a:t>Varadarajan</a:t>
            </a:r>
            <a:r>
              <a:rPr lang="en-US" sz="1200" dirty="0"/>
              <a:t>.  Geometric approximation via coresets. </a:t>
            </a:r>
            <a:r>
              <a:rPr lang="en-US" sz="1200" i="1" dirty="0"/>
              <a:t>Combinatorial and computational geometry</a:t>
            </a:r>
            <a:r>
              <a:rPr lang="en-US" sz="1200" dirty="0"/>
              <a:t>, 52:1–30, 2005.</a:t>
            </a:r>
            <a:br>
              <a:rPr lang="en-US" sz="1200" dirty="0"/>
            </a:br>
            <a:br>
              <a:rPr lang="en-US" sz="1200" dirty="0"/>
            </a:br>
            <a:r>
              <a:rPr lang="en-US" sz="1200" dirty="0"/>
              <a:t>Jeff M Phillips. </a:t>
            </a:r>
            <a:r>
              <a:rPr lang="en-US" sz="1200" i="1" dirty="0"/>
              <a:t>Small and stable descriptors of distributions for geometric statistical problems</a:t>
            </a:r>
            <a:r>
              <a:rPr lang="en-US" sz="1200" dirty="0"/>
              <a:t>. PhD thesis, 2009. </a:t>
            </a:r>
            <a:br>
              <a:rPr lang="en-US" sz="1200" dirty="0"/>
            </a:br>
            <a:br>
              <a:rPr lang="en-US" sz="1200" dirty="0"/>
            </a:br>
            <a:r>
              <a:rPr lang="en-US" sz="1200" dirty="0"/>
              <a:t>Jeff M. Phillips and Wai Ming Tai.  Improved coresets for kernel density estimates. </a:t>
            </a:r>
            <a:r>
              <a:rPr lang="en-US" sz="1200" i="1" dirty="0"/>
              <a:t>Proceedings of the Twenty-Ninth Annual ACM-SIAM Symposium on Dis- </a:t>
            </a:r>
            <a:r>
              <a:rPr lang="en-US" sz="1200" i="1" dirty="0" err="1"/>
              <a:t>crete</a:t>
            </a:r>
            <a:r>
              <a:rPr lang="en-US" sz="1200" i="1" dirty="0"/>
              <a:t> Algorithms, SODA 2018 </a:t>
            </a:r>
            <a:br>
              <a:rPr lang="en-US" sz="1200" dirty="0"/>
            </a:br>
            <a:br>
              <a:rPr lang="en-US" sz="1200" dirty="0"/>
            </a:br>
            <a:r>
              <a:rPr lang="en-US" sz="1200" dirty="0"/>
              <a:t>Dan Feldman and Michael Langberg.  A unified framework for approximating and clustering data. 2011</a:t>
            </a:r>
            <a:br>
              <a:rPr lang="en-US" sz="1200" dirty="0"/>
            </a:br>
            <a:br>
              <a:rPr lang="en-US" sz="1200" dirty="0"/>
            </a:br>
            <a:r>
              <a:rPr lang="en-US" sz="1200" dirty="0"/>
              <a:t>Jeff M. Phillips and Wai Ming Tai.  Near-optimal coresets of kernel density estimates </a:t>
            </a:r>
            <a:br>
              <a:rPr lang="en-US" sz="1200" dirty="0"/>
            </a:br>
            <a:br>
              <a:rPr lang="en-US" sz="1200" dirty="0"/>
            </a:br>
            <a:r>
              <a:rPr lang="en-US" sz="1200" dirty="0" err="1"/>
              <a:t>Elad</a:t>
            </a:r>
            <a:r>
              <a:rPr lang="en-US" sz="1200" dirty="0"/>
              <a:t> </a:t>
            </a:r>
            <a:r>
              <a:rPr lang="en-US" sz="1200" dirty="0" err="1"/>
              <a:t>Tolochinsky</a:t>
            </a:r>
            <a:r>
              <a:rPr lang="en-US" sz="1200" dirty="0"/>
              <a:t> and Dan Feldman.  Coresets for monotonic functions with applications to deep  learning.</a:t>
            </a:r>
            <a:br>
              <a:rPr lang="en-US" sz="1200" dirty="0"/>
            </a:br>
            <a:br>
              <a:rPr lang="en-US" sz="1200" dirty="0"/>
            </a:br>
            <a:r>
              <a:rPr lang="en-US" sz="1200" dirty="0" err="1"/>
              <a:t>Sariel</a:t>
            </a:r>
            <a:r>
              <a:rPr lang="en-US" sz="1200" dirty="0"/>
              <a:t> </a:t>
            </a:r>
            <a:r>
              <a:rPr lang="en-US" sz="1200" dirty="0" err="1"/>
              <a:t>Har-Peled</a:t>
            </a:r>
            <a:r>
              <a:rPr lang="en-US" sz="1200" dirty="0"/>
              <a:t>, Dan Roth, and </a:t>
            </a:r>
            <a:r>
              <a:rPr lang="en-US" sz="1200" dirty="0" err="1"/>
              <a:t>Dav</a:t>
            </a:r>
            <a:r>
              <a:rPr lang="en-US" sz="1200" dirty="0"/>
              <a:t> </a:t>
            </a:r>
            <a:r>
              <a:rPr lang="en-US" sz="1200" dirty="0" err="1"/>
              <a:t>Zimak</a:t>
            </a:r>
            <a:r>
              <a:rPr lang="en-US" sz="1200" dirty="0"/>
              <a:t>.  Maximum margin coresets for active and noise tolerant learning. </a:t>
            </a:r>
            <a:r>
              <a:rPr lang="en-US" sz="1200" i="1" dirty="0"/>
              <a:t>IJCAI 2007 </a:t>
            </a:r>
            <a:br>
              <a:rPr lang="en-US" sz="1200" dirty="0"/>
            </a:br>
            <a:br>
              <a:rPr lang="en-US" sz="1200" dirty="0"/>
            </a:br>
            <a:r>
              <a:rPr lang="en-US" sz="1200" dirty="0" err="1"/>
              <a:t>Sariel</a:t>
            </a:r>
            <a:r>
              <a:rPr lang="en-US" sz="1200" dirty="0"/>
              <a:t> </a:t>
            </a:r>
            <a:r>
              <a:rPr lang="en-US" sz="1200" dirty="0" err="1"/>
              <a:t>Har-Peled</a:t>
            </a:r>
            <a:r>
              <a:rPr lang="en-US" sz="1200" dirty="0"/>
              <a:t> and Akash Kushal.  Smaller coresets for k-median and k-means clustering. T</a:t>
            </a:r>
            <a:r>
              <a:rPr lang="en-US" sz="1200" i="1" dirty="0"/>
              <a:t>he21st ACM Symposium on Computational Geometry, Pisa, Italy, June 6-8, 2005</a:t>
            </a:r>
            <a:br>
              <a:rPr lang="en-US" sz="1200" dirty="0"/>
            </a:br>
            <a:br>
              <a:rPr lang="en-US" sz="1200" dirty="0"/>
            </a:br>
            <a:r>
              <a:rPr lang="en-US" sz="1200" dirty="0"/>
              <a:t>Gurmeet Singh </a:t>
            </a:r>
            <a:r>
              <a:rPr lang="en-US" sz="1200" dirty="0" err="1"/>
              <a:t>Manku</a:t>
            </a:r>
            <a:r>
              <a:rPr lang="en-US" sz="1200" dirty="0"/>
              <a:t>, Sridhar Rajagopalan, and Bruce G. Lindsay.  Random sampling techniques for space efficient online computation of order statistics of large datasets. </a:t>
            </a:r>
            <a:br>
              <a:rPr lang="en-US" sz="1200" dirty="0"/>
            </a:br>
            <a:br>
              <a:rPr lang="en-US" sz="1200" dirty="0"/>
            </a:br>
            <a:r>
              <a:rPr lang="en-US" sz="1200" dirty="0"/>
              <a:t>Alexander </a:t>
            </a:r>
            <a:r>
              <a:rPr lang="en-US" sz="1200" dirty="0" err="1"/>
              <a:t>Munteanu</a:t>
            </a:r>
            <a:r>
              <a:rPr lang="en-US" sz="1200" dirty="0"/>
              <a:t>, Chris </a:t>
            </a:r>
            <a:r>
              <a:rPr lang="en-US" sz="1200" dirty="0" err="1"/>
              <a:t>Schwiegelshohn</a:t>
            </a:r>
            <a:r>
              <a:rPr lang="en-US" sz="1200" dirty="0"/>
              <a:t>, Christian </a:t>
            </a:r>
            <a:r>
              <a:rPr lang="en-US" sz="1200" dirty="0" err="1"/>
              <a:t>Sohler</a:t>
            </a:r>
            <a:r>
              <a:rPr lang="en-US" sz="1200" dirty="0"/>
              <a:t>, and David P. Woodruff.  On coresets for logistic regression. </a:t>
            </a:r>
            <a:br>
              <a:rPr lang="en-US" sz="1200" dirty="0"/>
            </a:br>
            <a:br>
              <a:rPr lang="en-US" sz="1200" dirty="0"/>
            </a:br>
            <a:r>
              <a:rPr lang="en-US" sz="1200" dirty="0"/>
              <a:t>Zohar S. </a:t>
            </a:r>
            <a:r>
              <a:rPr lang="en-US" sz="1200" dirty="0" err="1"/>
              <a:t>Karnin</a:t>
            </a:r>
            <a:r>
              <a:rPr lang="en-US" sz="1200" dirty="0"/>
              <a:t>, Kevin J. Lang, and Edo Liberty.  Optimal quantile approximation in streams. </a:t>
            </a:r>
            <a:r>
              <a:rPr lang="en-US" sz="1200" i="1" dirty="0"/>
              <a:t>IEEE 57th Annual Symposium on Foundations of Computer Science, FOCS 2016 </a:t>
            </a:r>
            <a:br>
              <a:rPr lang="en-US" sz="1200" dirty="0"/>
            </a:br>
            <a:br>
              <a:rPr lang="en-US" sz="1200" dirty="0"/>
            </a:br>
            <a:r>
              <a:rPr lang="en-US" sz="1200" dirty="0"/>
              <a:t>Peter L. Bartlett and Shahar Mendelson. </a:t>
            </a:r>
            <a:r>
              <a:rPr lang="en-US" sz="1200" dirty="0" err="1"/>
              <a:t>Rademacher</a:t>
            </a:r>
            <a:r>
              <a:rPr lang="en-US" sz="1200" dirty="0"/>
              <a:t> and gaussian complexities: Risk bounds and structural results. </a:t>
            </a:r>
            <a:r>
              <a:rPr lang="en-US" sz="1200" i="1" dirty="0"/>
              <a:t>J. Mach. Learn. Res.</a:t>
            </a:r>
            <a:r>
              <a:rPr lang="en-US" sz="1200" dirty="0"/>
              <a:t>, 3:463–482, March 2003 </a:t>
            </a:r>
            <a:br>
              <a:rPr lang="en-US" sz="1200" dirty="0"/>
            </a:br>
            <a:br>
              <a:rPr lang="en-US" sz="1200" dirty="0"/>
            </a:br>
            <a:r>
              <a:rPr lang="en-US" sz="1200" dirty="0"/>
              <a:t>Olivier </a:t>
            </a:r>
            <a:r>
              <a:rPr lang="en-US" sz="1200" dirty="0" err="1"/>
              <a:t>Bachem</a:t>
            </a:r>
            <a:r>
              <a:rPr lang="en-US" sz="1200" dirty="0"/>
              <a:t>, Mario </a:t>
            </a:r>
            <a:r>
              <a:rPr lang="en-US" sz="1200" dirty="0" err="1"/>
              <a:t>Lucic</a:t>
            </a:r>
            <a:r>
              <a:rPr lang="en-US" sz="1200" dirty="0"/>
              <a:t>, and Andreas Krause. Practical coreset constructions for machine learning </a:t>
            </a:r>
            <a:br>
              <a:rPr lang="en-US" sz="1200" dirty="0"/>
            </a:br>
            <a:br>
              <a:rPr lang="en-US" sz="1200" dirty="0"/>
            </a:br>
            <a:r>
              <a:rPr lang="en-US" sz="1200" dirty="0" err="1"/>
              <a:t>Wojciech</a:t>
            </a:r>
            <a:r>
              <a:rPr lang="en-US" sz="1200" dirty="0"/>
              <a:t> </a:t>
            </a:r>
            <a:r>
              <a:rPr lang="en-US" sz="1200" dirty="0" err="1"/>
              <a:t>Banaszczyk</a:t>
            </a:r>
            <a:r>
              <a:rPr lang="en-US" sz="1200" dirty="0"/>
              <a:t>. Balancing vectors and gaussian measures of n-dimensional convex bodies. </a:t>
            </a:r>
            <a:r>
              <a:rPr lang="en-US" sz="1200" i="1" dirty="0"/>
              <a:t>Random Struct. Algorithms</a:t>
            </a:r>
            <a:r>
              <a:rPr lang="en-US" sz="1200" dirty="0"/>
              <a:t>, 12(4):351–360, July 1998 </a:t>
            </a:r>
          </a:p>
        </p:txBody>
      </p:sp>
      <p:sp>
        <p:nvSpPr>
          <p:cNvPr id="4" name="Title 1">
            <a:extLst>
              <a:ext uri="{FF2B5EF4-FFF2-40B4-BE49-F238E27FC236}">
                <a16:creationId xmlns:a16="http://schemas.microsoft.com/office/drawing/2014/main" id="{E7E09E47-0DB5-3C46-B12B-F9F01B5808E3}"/>
              </a:ext>
            </a:extLst>
          </p:cNvPr>
          <p:cNvSpPr txBox="1">
            <a:spLocks/>
          </p:cNvSpPr>
          <p:nvPr/>
        </p:nvSpPr>
        <p:spPr>
          <a:xfrm>
            <a:off x="0" y="604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&lt;/slides&gt;</a:t>
            </a:r>
          </a:p>
        </p:txBody>
      </p:sp>
    </p:spTree>
    <p:extLst>
      <p:ext uri="{BB962C8B-B14F-4D97-AF65-F5344CB8AC3E}">
        <p14:creationId xmlns:p14="http://schemas.microsoft.com/office/powerpoint/2010/main" val="2204774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1D1563-2BCE-DB44-AFDA-159927309D6F}"/>
              </a:ext>
            </a:extLst>
          </p:cNvPr>
          <p:cNvSpPr>
            <a:spLocks noGrp="1"/>
          </p:cNvSpPr>
          <p:nvPr>
            <p:ph type="title"/>
          </p:nvPr>
        </p:nvSpPr>
        <p:spPr>
          <a:xfrm>
            <a:off x="0" y="0"/>
            <a:ext cx="11643360" cy="1213567"/>
          </a:xfrm>
        </p:spPr>
        <p:txBody>
          <a:bodyPr>
            <a:normAutofit/>
          </a:bodyPr>
          <a:lstStyle/>
          <a:p>
            <a:r>
              <a:rPr lang="en-US" dirty="0"/>
              <a:t>Unique Counting with Map Reduce</a:t>
            </a:r>
          </a:p>
        </p:txBody>
      </p:sp>
      <p:sp>
        <p:nvSpPr>
          <p:cNvPr id="85" name="TextBox 84">
            <a:extLst>
              <a:ext uri="{FF2B5EF4-FFF2-40B4-BE49-F238E27FC236}">
                <a16:creationId xmlns:a16="http://schemas.microsoft.com/office/drawing/2014/main" id="{043D6627-1D92-D546-97B9-A4788B7604B6}"/>
              </a:ext>
            </a:extLst>
          </p:cNvPr>
          <p:cNvSpPr txBox="1"/>
          <p:nvPr/>
        </p:nvSpPr>
        <p:spPr>
          <a:xfrm>
            <a:off x="10373968" y="3634046"/>
            <a:ext cx="856325" cy="369332"/>
          </a:xfrm>
          <a:prstGeom prst="rect">
            <a:avLst/>
          </a:prstGeom>
          <a:noFill/>
        </p:spPr>
        <p:txBody>
          <a:bodyPr wrap="none" rtlCol="0">
            <a:spAutoFit/>
          </a:bodyPr>
          <a:lstStyle/>
          <a:p>
            <a:r>
              <a:rPr lang="en-US" dirty="0"/>
              <a:t>Output</a:t>
            </a:r>
          </a:p>
        </p:txBody>
      </p:sp>
      <p:sp>
        <p:nvSpPr>
          <p:cNvPr id="87" name="TextBox 86">
            <a:extLst>
              <a:ext uri="{FF2B5EF4-FFF2-40B4-BE49-F238E27FC236}">
                <a16:creationId xmlns:a16="http://schemas.microsoft.com/office/drawing/2014/main" id="{B4922C98-BF7D-DA4A-9012-4956DE2988C8}"/>
              </a:ext>
            </a:extLst>
          </p:cNvPr>
          <p:cNvSpPr txBox="1"/>
          <p:nvPr/>
        </p:nvSpPr>
        <p:spPr>
          <a:xfrm>
            <a:off x="3035639" y="5872056"/>
            <a:ext cx="8797345" cy="461665"/>
          </a:xfrm>
          <a:prstGeom prst="rect">
            <a:avLst/>
          </a:prstGeom>
          <a:noFill/>
        </p:spPr>
        <p:txBody>
          <a:bodyPr wrap="none" rtlCol="0">
            <a:spAutoFit/>
          </a:bodyPr>
          <a:lstStyle/>
          <a:p>
            <a:r>
              <a:rPr lang="en-US" sz="2400" dirty="0"/>
              <a:t>This is a shuffle operation which is very compute and network heavy!</a:t>
            </a:r>
          </a:p>
        </p:txBody>
      </p:sp>
      <p:sp>
        <p:nvSpPr>
          <p:cNvPr id="90" name="TextBox 89">
            <a:extLst>
              <a:ext uri="{FF2B5EF4-FFF2-40B4-BE49-F238E27FC236}">
                <a16:creationId xmlns:a16="http://schemas.microsoft.com/office/drawing/2014/main" id="{9D29EA43-EF31-AC4B-BB1D-272EBEEC4D8F}"/>
              </a:ext>
            </a:extLst>
          </p:cNvPr>
          <p:cNvSpPr txBox="1"/>
          <p:nvPr/>
        </p:nvSpPr>
        <p:spPr>
          <a:xfrm rot="18542520">
            <a:off x="7881299" y="4330931"/>
            <a:ext cx="838178" cy="369332"/>
          </a:xfrm>
          <a:prstGeom prst="rect">
            <a:avLst/>
          </a:prstGeom>
          <a:noFill/>
        </p:spPr>
        <p:txBody>
          <a:bodyPr wrap="none" rtlCol="0">
            <a:spAutoFit/>
          </a:bodyPr>
          <a:lstStyle/>
          <a:p>
            <a:r>
              <a:rPr lang="en-US" dirty="0"/>
              <a:t>Counts</a:t>
            </a:r>
          </a:p>
        </p:txBody>
      </p:sp>
      <p:sp>
        <p:nvSpPr>
          <p:cNvPr id="5" name="Can 4">
            <a:extLst>
              <a:ext uri="{FF2B5EF4-FFF2-40B4-BE49-F238E27FC236}">
                <a16:creationId xmlns:a16="http://schemas.microsoft.com/office/drawing/2014/main" id="{64446205-4236-DC48-98E2-6B3CE3B6C6C4}"/>
              </a:ext>
            </a:extLst>
          </p:cNvPr>
          <p:cNvSpPr/>
          <p:nvPr/>
        </p:nvSpPr>
        <p:spPr>
          <a:xfrm>
            <a:off x="1765653" y="164946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a:t>
            </a:r>
          </a:p>
        </p:txBody>
      </p:sp>
      <p:sp>
        <p:nvSpPr>
          <p:cNvPr id="6" name="Can 5">
            <a:extLst>
              <a:ext uri="{FF2B5EF4-FFF2-40B4-BE49-F238E27FC236}">
                <a16:creationId xmlns:a16="http://schemas.microsoft.com/office/drawing/2014/main" id="{32B243EA-A02F-1C40-9983-F55FC19451DB}"/>
              </a:ext>
            </a:extLst>
          </p:cNvPr>
          <p:cNvSpPr/>
          <p:nvPr/>
        </p:nvSpPr>
        <p:spPr>
          <a:xfrm>
            <a:off x="1765653" y="2705109"/>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a:t>
            </a:r>
          </a:p>
        </p:txBody>
      </p:sp>
      <p:sp>
        <p:nvSpPr>
          <p:cNvPr id="7" name="Can 6">
            <a:extLst>
              <a:ext uri="{FF2B5EF4-FFF2-40B4-BE49-F238E27FC236}">
                <a16:creationId xmlns:a16="http://schemas.microsoft.com/office/drawing/2014/main" id="{B9F27B65-D885-8645-9EBD-C36F66F41BEC}"/>
              </a:ext>
            </a:extLst>
          </p:cNvPr>
          <p:cNvSpPr/>
          <p:nvPr/>
        </p:nvSpPr>
        <p:spPr>
          <a:xfrm>
            <a:off x="1765653" y="3760758"/>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a:t>
            </a:r>
          </a:p>
        </p:txBody>
      </p:sp>
      <p:sp>
        <p:nvSpPr>
          <p:cNvPr id="8" name="Can 7">
            <a:extLst>
              <a:ext uri="{FF2B5EF4-FFF2-40B4-BE49-F238E27FC236}">
                <a16:creationId xmlns:a16="http://schemas.microsoft.com/office/drawing/2014/main" id="{F5B1BBBF-4DF5-5649-96F0-CFCC4040D780}"/>
              </a:ext>
            </a:extLst>
          </p:cNvPr>
          <p:cNvSpPr/>
          <p:nvPr/>
        </p:nvSpPr>
        <p:spPr>
          <a:xfrm>
            <a:off x="1765653" y="4816407"/>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a:t>
            </a:r>
          </a:p>
        </p:txBody>
      </p:sp>
      <p:sp>
        <p:nvSpPr>
          <p:cNvPr id="9" name="Can 8">
            <a:extLst>
              <a:ext uri="{FF2B5EF4-FFF2-40B4-BE49-F238E27FC236}">
                <a16:creationId xmlns:a16="http://schemas.microsoft.com/office/drawing/2014/main" id="{53D29691-66D0-444B-8962-C1960D324A9F}"/>
              </a:ext>
            </a:extLst>
          </p:cNvPr>
          <p:cNvSpPr/>
          <p:nvPr/>
        </p:nvSpPr>
        <p:spPr>
          <a:xfrm>
            <a:off x="4491136" y="162914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Joined </a:t>
            </a:r>
          </a:p>
          <a:p>
            <a:pPr algn="ctr"/>
            <a:r>
              <a:rPr lang="en-US" sz="1400" dirty="0">
                <a:solidFill>
                  <a:srgbClr val="000000"/>
                </a:solidFill>
              </a:rPr>
              <a:t>Data</a:t>
            </a:r>
          </a:p>
        </p:txBody>
      </p:sp>
      <p:sp>
        <p:nvSpPr>
          <p:cNvPr id="10" name="Can 9">
            <a:extLst>
              <a:ext uri="{FF2B5EF4-FFF2-40B4-BE49-F238E27FC236}">
                <a16:creationId xmlns:a16="http://schemas.microsoft.com/office/drawing/2014/main" id="{EF33ABA8-9E44-EA45-95E4-AFD3B500714D}"/>
              </a:ext>
            </a:extLst>
          </p:cNvPr>
          <p:cNvSpPr/>
          <p:nvPr/>
        </p:nvSpPr>
        <p:spPr>
          <a:xfrm>
            <a:off x="4491136" y="2684789"/>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Joined </a:t>
            </a:r>
          </a:p>
          <a:p>
            <a:pPr algn="ctr"/>
            <a:r>
              <a:rPr lang="en-US" sz="1400" dirty="0">
                <a:solidFill>
                  <a:srgbClr val="000000"/>
                </a:solidFill>
              </a:rPr>
              <a:t>Data</a:t>
            </a:r>
          </a:p>
        </p:txBody>
      </p:sp>
      <p:sp>
        <p:nvSpPr>
          <p:cNvPr id="11" name="Can 10">
            <a:extLst>
              <a:ext uri="{FF2B5EF4-FFF2-40B4-BE49-F238E27FC236}">
                <a16:creationId xmlns:a16="http://schemas.microsoft.com/office/drawing/2014/main" id="{4E33354D-ABA2-FD44-9004-203C12E377DF}"/>
              </a:ext>
            </a:extLst>
          </p:cNvPr>
          <p:cNvSpPr/>
          <p:nvPr/>
        </p:nvSpPr>
        <p:spPr>
          <a:xfrm>
            <a:off x="4491136" y="3740438"/>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Joined </a:t>
            </a:r>
          </a:p>
          <a:p>
            <a:pPr algn="ctr"/>
            <a:r>
              <a:rPr lang="en-US" sz="1400" dirty="0">
                <a:solidFill>
                  <a:srgbClr val="000000"/>
                </a:solidFill>
              </a:rPr>
              <a:t>Data</a:t>
            </a:r>
          </a:p>
        </p:txBody>
      </p:sp>
      <p:sp>
        <p:nvSpPr>
          <p:cNvPr id="12" name="Can 11">
            <a:extLst>
              <a:ext uri="{FF2B5EF4-FFF2-40B4-BE49-F238E27FC236}">
                <a16:creationId xmlns:a16="http://schemas.microsoft.com/office/drawing/2014/main" id="{BDB4CB55-9C50-ED4B-BCAE-743BC4529D25}"/>
              </a:ext>
            </a:extLst>
          </p:cNvPr>
          <p:cNvSpPr/>
          <p:nvPr/>
        </p:nvSpPr>
        <p:spPr>
          <a:xfrm>
            <a:off x="4491136" y="4796087"/>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Joined </a:t>
            </a:r>
          </a:p>
          <a:p>
            <a:pPr algn="ctr"/>
            <a:r>
              <a:rPr lang="en-US" sz="1400" dirty="0">
                <a:solidFill>
                  <a:srgbClr val="000000"/>
                </a:solidFill>
              </a:rPr>
              <a:t>Data</a:t>
            </a:r>
          </a:p>
        </p:txBody>
      </p:sp>
      <p:cxnSp>
        <p:nvCxnSpPr>
          <p:cNvPr id="14" name="Straight Arrow Connector 13">
            <a:extLst>
              <a:ext uri="{FF2B5EF4-FFF2-40B4-BE49-F238E27FC236}">
                <a16:creationId xmlns:a16="http://schemas.microsoft.com/office/drawing/2014/main" id="{48DE169A-61FD-A24A-853C-8AB38C1AAD1A}"/>
              </a:ext>
            </a:extLst>
          </p:cNvPr>
          <p:cNvCxnSpPr>
            <a:cxnSpLocks/>
            <a:stCxn id="8" idx="4"/>
            <a:endCxn id="12" idx="2"/>
          </p:cNvCxnSpPr>
          <p:nvPr/>
        </p:nvCxnSpPr>
        <p:spPr>
          <a:xfrm flipV="1">
            <a:off x="2741269" y="5105965"/>
            <a:ext cx="1749867" cy="2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451ADB5-9EC0-1747-9C0F-F466BB5058F7}"/>
              </a:ext>
            </a:extLst>
          </p:cNvPr>
          <p:cNvCxnSpPr>
            <a:cxnSpLocks/>
            <a:stCxn id="8" idx="4"/>
            <a:endCxn id="11" idx="2"/>
          </p:cNvCxnSpPr>
          <p:nvPr/>
        </p:nvCxnSpPr>
        <p:spPr>
          <a:xfrm flipV="1">
            <a:off x="2741269" y="4050316"/>
            <a:ext cx="1749867" cy="1075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860B11-2C63-CB49-95D3-4D449EEE83DE}"/>
              </a:ext>
            </a:extLst>
          </p:cNvPr>
          <p:cNvCxnSpPr>
            <a:cxnSpLocks/>
            <a:stCxn id="8" idx="4"/>
            <a:endCxn id="10" idx="2"/>
          </p:cNvCxnSpPr>
          <p:nvPr/>
        </p:nvCxnSpPr>
        <p:spPr>
          <a:xfrm flipV="1">
            <a:off x="2741269" y="2994667"/>
            <a:ext cx="1749867" cy="2131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BF461E-B987-894E-A531-B1FDAD12D9B9}"/>
              </a:ext>
            </a:extLst>
          </p:cNvPr>
          <p:cNvCxnSpPr>
            <a:cxnSpLocks/>
            <a:stCxn id="8" idx="4"/>
            <a:endCxn id="9" idx="2"/>
          </p:cNvCxnSpPr>
          <p:nvPr/>
        </p:nvCxnSpPr>
        <p:spPr>
          <a:xfrm flipV="1">
            <a:off x="2741269" y="1939018"/>
            <a:ext cx="1749867" cy="3187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5D0664-4EB3-0F44-B662-620E018D6F3B}"/>
              </a:ext>
            </a:extLst>
          </p:cNvPr>
          <p:cNvCxnSpPr>
            <a:cxnSpLocks/>
            <a:stCxn id="7" idx="4"/>
            <a:endCxn id="12" idx="2"/>
          </p:cNvCxnSpPr>
          <p:nvPr/>
        </p:nvCxnSpPr>
        <p:spPr>
          <a:xfrm>
            <a:off x="2741269" y="4070636"/>
            <a:ext cx="1749867" cy="1035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3AAC32-37F1-B14E-8763-9DC1876F778F}"/>
              </a:ext>
            </a:extLst>
          </p:cNvPr>
          <p:cNvCxnSpPr>
            <a:cxnSpLocks/>
            <a:stCxn id="7" idx="4"/>
            <a:endCxn id="11" idx="2"/>
          </p:cNvCxnSpPr>
          <p:nvPr/>
        </p:nvCxnSpPr>
        <p:spPr>
          <a:xfrm flipV="1">
            <a:off x="2741269" y="4050316"/>
            <a:ext cx="1749867" cy="2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CD9199B-6AD3-6642-BA52-58441B9375B5}"/>
              </a:ext>
            </a:extLst>
          </p:cNvPr>
          <p:cNvCxnSpPr>
            <a:cxnSpLocks/>
            <a:stCxn id="7" idx="4"/>
            <a:endCxn id="10" idx="2"/>
          </p:cNvCxnSpPr>
          <p:nvPr/>
        </p:nvCxnSpPr>
        <p:spPr>
          <a:xfrm flipV="1">
            <a:off x="2741269" y="2994667"/>
            <a:ext cx="1749867" cy="1075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FB361FD-7102-6C48-BFB1-F68FB6BCDB32}"/>
              </a:ext>
            </a:extLst>
          </p:cNvPr>
          <p:cNvCxnSpPr>
            <a:cxnSpLocks/>
            <a:stCxn id="7" idx="4"/>
            <a:endCxn id="9" idx="2"/>
          </p:cNvCxnSpPr>
          <p:nvPr/>
        </p:nvCxnSpPr>
        <p:spPr>
          <a:xfrm flipV="1">
            <a:off x="2741269" y="1939018"/>
            <a:ext cx="1749867" cy="2131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22328A-6A2B-9C4A-A6F6-459074B4B8B4}"/>
              </a:ext>
            </a:extLst>
          </p:cNvPr>
          <p:cNvCxnSpPr>
            <a:cxnSpLocks/>
            <a:stCxn id="6" idx="4"/>
            <a:endCxn id="12" idx="2"/>
          </p:cNvCxnSpPr>
          <p:nvPr/>
        </p:nvCxnSpPr>
        <p:spPr>
          <a:xfrm>
            <a:off x="2741269" y="3014987"/>
            <a:ext cx="1749867" cy="2090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1EDA27C-67EE-0E4B-9CA9-9D223D1CD5F8}"/>
              </a:ext>
            </a:extLst>
          </p:cNvPr>
          <p:cNvCxnSpPr>
            <a:cxnSpLocks/>
            <a:stCxn id="6" idx="4"/>
            <a:endCxn id="11" idx="2"/>
          </p:cNvCxnSpPr>
          <p:nvPr/>
        </p:nvCxnSpPr>
        <p:spPr>
          <a:xfrm>
            <a:off x="2741269" y="3014987"/>
            <a:ext cx="1749867" cy="1035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3508CF-A71F-D94B-BC2F-F0A43FBD48D0}"/>
              </a:ext>
            </a:extLst>
          </p:cNvPr>
          <p:cNvCxnSpPr>
            <a:cxnSpLocks/>
            <a:stCxn id="6" idx="4"/>
            <a:endCxn id="10" idx="2"/>
          </p:cNvCxnSpPr>
          <p:nvPr/>
        </p:nvCxnSpPr>
        <p:spPr>
          <a:xfrm flipV="1">
            <a:off x="2741269" y="2994667"/>
            <a:ext cx="1749867" cy="2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D898154-887D-E14F-8F4B-DDC360BFB836}"/>
              </a:ext>
            </a:extLst>
          </p:cNvPr>
          <p:cNvCxnSpPr>
            <a:cxnSpLocks/>
            <a:stCxn id="6" idx="4"/>
            <a:endCxn id="9" idx="2"/>
          </p:cNvCxnSpPr>
          <p:nvPr/>
        </p:nvCxnSpPr>
        <p:spPr>
          <a:xfrm flipV="1">
            <a:off x="2741269" y="1939018"/>
            <a:ext cx="1749867" cy="1075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13B99BB-8479-7E41-B51C-8A226CA38DA5}"/>
              </a:ext>
            </a:extLst>
          </p:cNvPr>
          <p:cNvCxnSpPr>
            <a:cxnSpLocks/>
            <a:stCxn id="5" idx="4"/>
            <a:endCxn id="12" idx="2"/>
          </p:cNvCxnSpPr>
          <p:nvPr/>
        </p:nvCxnSpPr>
        <p:spPr>
          <a:xfrm>
            <a:off x="2741269" y="1959338"/>
            <a:ext cx="1749867" cy="31466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F06C537-6A72-B64A-8C02-397958A3F553}"/>
              </a:ext>
            </a:extLst>
          </p:cNvPr>
          <p:cNvCxnSpPr>
            <a:cxnSpLocks/>
            <a:stCxn id="5" idx="4"/>
            <a:endCxn id="11" idx="2"/>
          </p:cNvCxnSpPr>
          <p:nvPr/>
        </p:nvCxnSpPr>
        <p:spPr>
          <a:xfrm>
            <a:off x="2741269" y="1959338"/>
            <a:ext cx="1749867" cy="2090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ABCF111-4830-614B-95B4-CC1FF7AA4B9A}"/>
              </a:ext>
            </a:extLst>
          </p:cNvPr>
          <p:cNvCxnSpPr>
            <a:cxnSpLocks/>
            <a:stCxn id="5" idx="4"/>
            <a:endCxn id="10" idx="2"/>
          </p:cNvCxnSpPr>
          <p:nvPr/>
        </p:nvCxnSpPr>
        <p:spPr>
          <a:xfrm>
            <a:off x="2741269" y="1959338"/>
            <a:ext cx="1749867" cy="1035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21CEF8-EB0A-E849-954D-8E85BE3EAFF6}"/>
              </a:ext>
            </a:extLst>
          </p:cNvPr>
          <p:cNvCxnSpPr>
            <a:cxnSpLocks/>
            <a:stCxn id="5" idx="4"/>
            <a:endCxn id="9" idx="2"/>
          </p:cNvCxnSpPr>
          <p:nvPr/>
        </p:nvCxnSpPr>
        <p:spPr>
          <a:xfrm flipV="1">
            <a:off x="2741269" y="1939018"/>
            <a:ext cx="1749867" cy="2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A42B2871-7540-9846-920A-B16A90833499}"/>
              </a:ext>
            </a:extLst>
          </p:cNvPr>
          <p:cNvSpPr/>
          <p:nvPr/>
        </p:nvSpPr>
        <p:spPr>
          <a:xfrm>
            <a:off x="8880566" y="3135592"/>
            <a:ext cx="1378226" cy="6048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Sum</a:t>
            </a:r>
          </a:p>
        </p:txBody>
      </p:sp>
      <p:cxnSp>
        <p:nvCxnSpPr>
          <p:cNvPr id="65" name="Straight Arrow Connector 64">
            <a:extLst>
              <a:ext uri="{FF2B5EF4-FFF2-40B4-BE49-F238E27FC236}">
                <a16:creationId xmlns:a16="http://schemas.microsoft.com/office/drawing/2014/main" id="{41F005E6-C6E2-034B-AD34-13E2B7B4705F}"/>
              </a:ext>
            </a:extLst>
          </p:cNvPr>
          <p:cNvCxnSpPr>
            <a:cxnSpLocks/>
            <a:stCxn id="104" idx="3"/>
            <a:endCxn id="63" idx="1"/>
          </p:cNvCxnSpPr>
          <p:nvPr/>
        </p:nvCxnSpPr>
        <p:spPr>
          <a:xfrm>
            <a:off x="7515272" y="2998771"/>
            <a:ext cx="1365294" cy="439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EC9BCDA-0F4A-EC42-BA53-314CA6792823}"/>
              </a:ext>
            </a:extLst>
          </p:cNvPr>
          <p:cNvCxnSpPr>
            <a:cxnSpLocks/>
            <a:stCxn id="103" idx="3"/>
            <a:endCxn id="63" idx="1"/>
          </p:cNvCxnSpPr>
          <p:nvPr/>
        </p:nvCxnSpPr>
        <p:spPr>
          <a:xfrm flipV="1">
            <a:off x="7515272" y="3438015"/>
            <a:ext cx="1365294" cy="61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D098EDB-5D08-6446-A813-0B0978B075E4}"/>
              </a:ext>
            </a:extLst>
          </p:cNvPr>
          <p:cNvCxnSpPr>
            <a:cxnSpLocks/>
            <a:stCxn id="91" idx="3"/>
            <a:endCxn id="63" idx="1"/>
          </p:cNvCxnSpPr>
          <p:nvPr/>
        </p:nvCxnSpPr>
        <p:spPr>
          <a:xfrm flipV="1">
            <a:off x="7515272" y="3438015"/>
            <a:ext cx="1365294" cy="1667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AE6F30-FC1E-8946-978F-265B470BE796}"/>
              </a:ext>
            </a:extLst>
          </p:cNvPr>
          <p:cNvCxnSpPr>
            <a:cxnSpLocks/>
            <a:stCxn id="12" idx="4"/>
            <a:endCxn id="91" idx="1"/>
          </p:cNvCxnSpPr>
          <p:nvPr/>
        </p:nvCxnSpPr>
        <p:spPr>
          <a:xfrm>
            <a:off x="5466752" y="5105965"/>
            <a:ext cx="8704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55D24D9-FA74-7444-A924-7D32896FADA8}"/>
              </a:ext>
            </a:extLst>
          </p:cNvPr>
          <p:cNvCxnSpPr>
            <a:cxnSpLocks/>
            <a:stCxn id="63" idx="3"/>
          </p:cNvCxnSpPr>
          <p:nvPr/>
        </p:nvCxnSpPr>
        <p:spPr>
          <a:xfrm>
            <a:off x="10258792" y="3438015"/>
            <a:ext cx="10866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EA75CD1B-6353-2A40-82C9-3EF1E64D18C9}"/>
              </a:ext>
            </a:extLst>
          </p:cNvPr>
          <p:cNvSpPr/>
          <p:nvPr/>
        </p:nvSpPr>
        <p:spPr>
          <a:xfrm>
            <a:off x="6337196" y="4796087"/>
            <a:ext cx="1178076" cy="6197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Count unique</a:t>
            </a:r>
          </a:p>
        </p:txBody>
      </p:sp>
      <p:sp>
        <p:nvSpPr>
          <p:cNvPr id="103" name="Rectangle 102">
            <a:extLst>
              <a:ext uri="{FF2B5EF4-FFF2-40B4-BE49-F238E27FC236}">
                <a16:creationId xmlns:a16="http://schemas.microsoft.com/office/drawing/2014/main" id="{F25D141C-B1E3-914F-90BB-305CBF1D6074}"/>
              </a:ext>
            </a:extLst>
          </p:cNvPr>
          <p:cNvSpPr/>
          <p:nvPr/>
        </p:nvSpPr>
        <p:spPr>
          <a:xfrm>
            <a:off x="6337196" y="3744542"/>
            <a:ext cx="1178076" cy="6197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Count unique</a:t>
            </a:r>
          </a:p>
        </p:txBody>
      </p:sp>
      <p:sp>
        <p:nvSpPr>
          <p:cNvPr id="104" name="Rectangle 103">
            <a:extLst>
              <a:ext uri="{FF2B5EF4-FFF2-40B4-BE49-F238E27FC236}">
                <a16:creationId xmlns:a16="http://schemas.microsoft.com/office/drawing/2014/main" id="{EBEFFFAF-E0B4-0B4D-9723-98ABD589E827}"/>
              </a:ext>
            </a:extLst>
          </p:cNvPr>
          <p:cNvSpPr/>
          <p:nvPr/>
        </p:nvSpPr>
        <p:spPr>
          <a:xfrm>
            <a:off x="6337196" y="2688893"/>
            <a:ext cx="1178076" cy="6197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Count unique</a:t>
            </a:r>
          </a:p>
        </p:txBody>
      </p:sp>
      <p:sp>
        <p:nvSpPr>
          <p:cNvPr id="105" name="Rectangle 104">
            <a:extLst>
              <a:ext uri="{FF2B5EF4-FFF2-40B4-BE49-F238E27FC236}">
                <a16:creationId xmlns:a16="http://schemas.microsoft.com/office/drawing/2014/main" id="{3CD54F40-FCBE-1443-810B-105907A1AB0D}"/>
              </a:ext>
            </a:extLst>
          </p:cNvPr>
          <p:cNvSpPr/>
          <p:nvPr/>
        </p:nvSpPr>
        <p:spPr>
          <a:xfrm>
            <a:off x="6337196" y="1633244"/>
            <a:ext cx="1178076" cy="6197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Count unique</a:t>
            </a:r>
          </a:p>
        </p:txBody>
      </p:sp>
      <p:cxnSp>
        <p:nvCxnSpPr>
          <p:cNvPr id="108" name="Straight Arrow Connector 107">
            <a:extLst>
              <a:ext uri="{FF2B5EF4-FFF2-40B4-BE49-F238E27FC236}">
                <a16:creationId xmlns:a16="http://schemas.microsoft.com/office/drawing/2014/main" id="{08EFCA0F-52F7-7B4D-8E13-8BA8674EAD50}"/>
              </a:ext>
            </a:extLst>
          </p:cNvPr>
          <p:cNvCxnSpPr>
            <a:cxnSpLocks/>
            <a:stCxn id="105" idx="3"/>
            <a:endCxn id="63" idx="1"/>
          </p:cNvCxnSpPr>
          <p:nvPr/>
        </p:nvCxnSpPr>
        <p:spPr>
          <a:xfrm>
            <a:off x="7515272" y="1943122"/>
            <a:ext cx="1365294" cy="1494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5AC12C5-90E7-D34F-805A-A32948358FAD}"/>
              </a:ext>
            </a:extLst>
          </p:cNvPr>
          <p:cNvCxnSpPr>
            <a:cxnSpLocks/>
            <a:stCxn id="9" idx="4"/>
            <a:endCxn id="105" idx="1"/>
          </p:cNvCxnSpPr>
          <p:nvPr/>
        </p:nvCxnSpPr>
        <p:spPr>
          <a:xfrm>
            <a:off x="5466752" y="1939018"/>
            <a:ext cx="870444" cy="4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0B44D66-1D55-0D48-8390-47089F6E6826}"/>
              </a:ext>
            </a:extLst>
          </p:cNvPr>
          <p:cNvCxnSpPr>
            <a:cxnSpLocks/>
            <a:stCxn id="10" idx="4"/>
            <a:endCxn id="104" idx="1"/>
          </p:cNvCxnSpPr>
          <p:nvPr/>
        </p:nvCxnSpPr>
        <p:spPr>
          <a:xfrm>
            <a:off x="5466752" y="2994667"/>
            <a:ext cx="870444" cy="4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EB089B0-D2DB-7949-840C-12A64F4CA50E}"/>
              </a:ext>
            </a:extLst>
          </p:cNvPr>
          <p:cNvCxnSpPr>
            <a:cxnSpLocks/>
            <a:stCxn id="11" idx="4"/>
            <a:endCxn id="103" idx="1"/>
          </p:cNvCxnSpPr>
          <p:nvPr/>
        </p:nvCxnSpPr>
        <p:spPr>
          <a:xfrm>
            <a:off x="5466752" y="4050316"/>
            <a:ext cx="870444" cy="4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urved Connector 121">
            <a:extLst>
              <a:ext uri="{FF2B5EF4-FFF2-40B4-BE49-F238E27FC236}">
                <a16:creationId xmlns:a16="http://schemas.microsoft.com/office/drawing/2014/main" id="{03D6BACB-D115-AD46-A344-FEB7FBCC5C62}"/>
              </a:ext>
            </a:extLst>
          </p:cNvPr>
          <p:cNvCxnSpPr>
            <a:cxnSpLocks/>
            <a:stCxn id="87" idx="1"/>
          </p:cNvCxnSpPr>
          <p:nvPr/>
        </p:nvCxnSpPr>
        <p:spPr>
          <a:xfrm rot="10800000" flipH="1">
            <a:off x="3035639" y="5415845"/>
            <a:ext cx="422454" cy="687045"/>
          </a:xfrm>
          <a:prstGeom prst="curvedConnector4">
            <a:avLst>
              <a:gd name="adj1" fmla="val -54112"/>
              <a:gd name="adj2" fmla="val 6679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C8DD9560-76B7-B241-87F4-6BC83E5C4B2B}"/>
              </a:ext>
            </a:extLst>
          </p:cNvPr>
          <p:cNvSpPr/>
          <p:nvPr/>
        </p:nvSpPr>
        <p:spPr>
          <a:xfrm>
            <a:off x="4106563" y="1213567"/>
            <a:ext cx="3786417" cy="452048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29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1D1563-2BCE-DB44-AFDA-159927309D6F}"/>
              </a:ext>
            </a:extLst>
          </p:cNvPr>
          <p:cNvSpPr>
            <a:spLocks noGrp="1"/>
          </p:cNvSpPr>
          <p:nvPr>
            <p:ph type="title"/>
          </p:nvPr>
        </p:nvSpPr>
        <p:spPr>
          <a:xfrm>
            <a:off x="0" y="0"/>
            <a:ext cx="11643360" cy="1213567"/>
          </a:xfrm>
        </p:spPr>
        <p:txBody>
          <a:bodyPr>
            <a:normAutofit/>
          </a:bodyPr>
          <a:lstStyle/>
          <a:p>
            <a:r>
              <a:rPr lang="en-US" dirty="0"/>
              <a:t>Unique Counting with Mergeable Summaries</a:t>
            </a:r>
          </a:p>
        </p:txBody>
      </p:sp>
      <p:sp>
        <p:nvSpPr>
          <p:cNvPr id="5" name="Can 4">
            <a:extLst>
              <a:ext uri="{FF2B5EF4-FFF2-40B4-BE49-F238E27FC236}">
                <a16:creationId xmlns:a16="http://schemas.microsoft.com/office/drawing/2014/main" id="{64446205-4236-DC48-98E2-6B3CE3B6C6C4}"/>
              </a:ext>
            </a:extLst>
          </p:cNvPr>
          <p:cNvSpPr/>
          <p:nvPr/>
        </p:nvSpPr>
        <p:spPr>
          <a:xfrm>
            <a:off x="1765653" y="1649460"/>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a:t>
            </a:r>
          </a:p>
        </p:txBody>
      </p:sp>
      <p:sp>
        <p:nvSpPr>
          <p:cNvPr id="6" name="Can 5">
            <a:extLst>
              <a:ext uri="{FF2B5EF4-FFF2-40B4-BE49-F238E27FC236}">
                <a16:creationId xmlns:a16="http://schemas.microsoft.com/office/drawing/2014/main" id="{32B243EA-A02F-1C40-9983-F55FC19451DB}"/>
              </a:ext>
            </a:extLst>
          </p:cNvPr>
          <p:cNvSpPr/>
          <p:nvPr/>
        </p:nvSpPr>
        <p:spPr>
          <a:xfrm>
            <a:off x="1765653" y="2705109"/>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a:t>
            </a:r>
          </a:p>
        </p:txBody>
      </p:sp>
      <p:sp>
        <p:nvSpPr>
          <p:cNvPr id="7" name="Can 6">
            <a:extLst>
              <a:ext uri="{FF2B5EF4-FFF2-40B4-BE49-F238E27FC236}">
                <a16:creationId xmlns:a16="http://schemas.microsoft.com/office/drawing/2014/main" id="{B9F27B65-D885-8645-9EBD-C36F66F41BEC}"/>
              </a:ext>
            </a:extLst>
          </p:cNvPr>
          <p:cNvSpPr/>
          <p:nvPr/>
        </p:nvSpPr>
        <p:spPr>
          <a:xfrm>
            <a:off x="1765653" y="3760758"/>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a:t>
            </a:r>
          </a:p>
        </p:txBody>
      </p:sp>
      <p:sp>
        <p:nvSpPr>
          <p:cNvPr id="8" name="Can 7">
            <a:extLst>
              <a:ext uri="{FF2B5EF4-FFF2-40B4-BE49-F238E27FC236}">
                <a16:creationId xmlns:a16="http://schemas.microsoft.com/office/drawing/2014/main" id="{F5B1BBBF-4DF5-5649-96F0-CFCC4040D780}"/>
              </a:ext>
            </a:extLst>
          </p:cNvPr>
          <p:cNvSpPr/>
          <p:nvPr/>
        </p:nvSpPr>
        <p:spPr>
          <a:xfrm>
            <a:off x="1765653" y="4816407"/>
            <a:ext cx="975616" cy="619756"/>
          </a:xfrm>
          <a:prstGeom prst="can">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Data</a:t>
            </a:r>
          </a:p>
        </p:txBody>
      </p:sp>
      <p:sp>
        <p:nvSpPr>
          <p:cNvPr id="63" name="Rectangle 62">
            <a:extLst>
              <a:ext uri="{FF2B5EF4-FFF2-40B4-BE49-F238E27FC236}">
                <a16:creationId xmlns:a16="http://schemas.microsoft.com/office/drawing/2014/main" id="{A42B2871-7540-9846-920A-B16A90833499}"/>
              </a:ext>
            </a:extLst>
          </p:cNvPr>
          <p:cNvSpPr/>
          <p:nvPr/>
        </p:nvSpPr>
        <p:spPr>
          <a:xfrm>
            <a:off x="8880566" y="3135592"/>
            <a:ext cx="1378226" cy="6048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Merge</a:t>
            </a:r>
          </a:p>
        </p:txBody>
      </p:sp>
      <p:cxnSp>
        <p:nvCxnSpPr>
          <p:cNvPr id="65" name="Straight Arrow Connector 64">
            <a:extLst>
              <a:ext uri="{FF2B5EF4-FFF2-40B4-BE49-F238E27FC236}">
                <a16:creationId xmlns:a16="http://schemas.microsoft.com/office/drawing/2014/main" id="{41F005E6-C6E2-034B-AD34-13E2B7B4705F}"/>
              </a:ext>
            </a:extLst>
          </p:cNvPr>
          <p:cNvCxnSpPr>
            <a:cxnSpLocks/>
            <a:stCxn id="104" idx="3"/>
            <a:endCxn id="63" idx="1"/>
          </p:cNvCxnSpPr>
          <p:nvPr/>
        </p:nvCxnSpPr>
        <p:spPr>
          <a:xfrm>
            <a:off x="6181772" y="2998771"/>
            <a:ext cx="2698794" cy="439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EC9BCDA-0F4A-EC42-BA53-314CA6792823}"/>
              </a:ext>
            </a:extLst>
          </p:cNvPr>
          <p:cNvCxnSpPr>
            <a:cxnSpLocks/>
            <a:stCxn id="103" idx="3"/>
            <a:endCxn id="63" idx="1"/>
          </p:cNvCxnSpPr>
          <p:nvPr/>
        </p:nvCxnSpPr>
        <p:spPr>
          <a:xfrm flipV="1">
            <a:off x="6181772" y="3438015"/>
            <a:ext cx="2698794" cy="61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D098EDB-5D08-6446-A813-0B0978B075E4}"/>
              </a:ext>
            </a:extLst>
          </p:cNvPr>
          <p:cNvCxnSpPr>
            <a:cxnSpLocks/>
            <a:stCxn id="91" idx="3"/>
            <a:endCxn id="63" idx="1"/>
          </p:cNvCxnSpPr>
          <p:nvPr/>
        </p:nvCxnSpPr>
        <p:spPr>
          <a:xfrm flipV="1">
            <a:off x="6181772" y="3438015"/>
            <a:ext cx="2698794" cy="1667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AE6F30-FC1E-8946-978F-265B470BE796}"/>
              </a:ext>
            </a:extLst>
          </p:cNvPr>
          <p:cNvCxnSpPr>
            <a:cxnSpLocks/>
            <a:stCxn id="8" idx="4"/>
            <a:endCxn id="91" idx="1"/>
          </p:cNvCxnSpPr>
          <p:nvPr/>
        </p:nvCxnSpPr>
        <p:spPr>
          <a:xfrm flipV="1">
            <a:off x="2741269" y="5105965"/>
            <a:ext cx="2262427" cy="20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55D24D9-FA74-7444-A924-7D32896FADA8}"/>
              </a:ext>
            </a:extLst>
          </p:cNvPr>
          <p:cNvCxnSpPr>
            <a:cxnSpLocks/>
            <a:stCxn id="63" idx="3"/>
          </p:cNvCxnSpPr>
          <p:nvPr/>
        </p:nvCxnSpPr>
        <p:spPr>
          <a:xfrm>
            <a:off x="10258792" y="3438015"/>
            <a:ext cx="10866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43D6627-1D92-D546-97B9-A4788B7604B6}"/>
              </a:ext>
            </a:extLst>
          </p:cNvPr>
          <p:cNvSpPr txBox="1"/>
          <p:nvPr/>
        </p:nvSpPr>
        <p:spPr>
          <a:xfrm>
            <a:off x="10373968" y="3634046"/>
            <a:ext cx="856325" cy="369332"/>
          </a:xfrm>
          <a:prstGeom prst="rect">
            <a:avLst/>
          </a:prstGeom>
          <a:noFill/>
        </p:spPr>
        <p:txBody>
          <a:bodyPr wrap="none" rtlCol="0">
            <a:spAutoFit/>
          </a:bodyPr>
          <a:lstStyle/>
          <a:p>
            <a:r>
              <a:rPr lang="en-US" dirty="0"/>
              <a:t>Output</a:t>
            </a:r>
          </a:p>
        </p:txBody>
      </p:sp>
      <p:sp>
        <p:nvSpPr>
          <p:cNvPr id="87" name="TextBox 86">
            <a:extLst>
              <a:ext uri="{FF2B5EF4-FFF2-40B4-BE49-F238E27FC236}">
                <a16:creationId xmlns:a16="http://schemas.microsoft.com/office/drawing/2014/main" id="{B4922C98-BF7D-DA4A-9012-4956DE2988C8}"/>
              </a:ext>
            </a:extLst>
          </p:cNvPr>
          <p:cNvSpPr txBox="1"/>
          <p:nvPr/>
        </p:nvSpPr>
        <p:spPr>
          <a:xfrm>
            <a:off x="3035639" y="5872056"/>
            <a:ext cx="4135106" cy="461665"/>
          </a:xfrm>
          <a:prstGeom prst="rect">
            <a:avLst/>
          </a:prstGeom>
          <a:noFill/>
        </p:spPr>
        <p:txBody>
          <a:bodyPr wrap="none" rtlCol="0">
            <a:spAutoFit/>
          </a:bodyPr>
          <a:lstStyle/>
          <a:p>
            <a:r>
              <a:rPr lang="en-US" sz="2400" dirty="0"/>
              <a:t>No shuffle operation is needed!</a:t>
            </a:r>
          </a:p>
        </p:txBody>
      </p:sp>
      <p:sp>
        <p:nvSpPr>
          <p:cNvPr id="90" name="TextBox 89">
            <a:extLst>
              <a:ext uri="{FF2B5EF4-FFF2-40B4-BE49-F238E27FC236}">
                <a16:creationId xmlns:a16="http://schemas.microsoft.com/office/drawing/2014/main" id="{9D29EA43-EF31-AC4B-BB1D-272EBEEC4D8F}"/>
              </a:ext>
            </a:extLst>
          </p:cNvPr>
          <p:cNvSpPr txBox="1"/>
          <p:nvPr/>
        </p:nvSpPr>
        <p:spPr>
          <a:xfrm rot="19605805">
            <a:off x="7133470" y="4235681"/>
            <a:ext cx="1000338" cy="369332"/>
          </a:xfrm>
          <a:prstGeom prst="rect">
            <a:avLst/>
          </a:prstGeom>
          <a:noFill/>
        </p:spPr>
        <p:txBody>
          <a:bodyPr wrap="none" rtlCol="0">
            <a:spAutoFit/>
          </a:bodyPr>
          <a:lstStyle/>
          <a:p>
            <a:r>
              <a:rPr lang="en-US" dirty="0"/>
              <a:t>Sketches</a:t>
            </a:r>
          </a:p>
        </p:txBody>
      </p:sp>
      <p:sp>
        <p:nvSpPr>
          <p:cNvPr id="91" name="Rectangle 90">
            <a:extLst>
              <a:ext uri="{FF2B5EF4-FFF2-40B4-BE49-F238E27FC236}">
                <a16:creationId xmlns:a16="http://schemas.microsoft.com/office/drawing/2014/main" id="{EA75CD1B-6353-2A40-82C9-3EF1E64D18C9}"/>
              </a:ext>
            </a:extLst>
          </p:cNvPr>
          <p:cNvSpPr/>
          <p:nvPr/>
        </p:nvSpPr>
        <p:spPr>
          <a:xfrm>
            <a:off x="5003696" y="4796087"/>
            <a:ext cx="1178076" cy="6197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Theta</a:t>
            </a:r>
          </a:p>
          <a:p>
            <a:pPr algn="ctr"/>
            <a:r>
              <a:rPr lang="en-US" dirty="0">
                <a:solidFill>
                  <a:schemeClr val="tx1"/>
                </a:solidFill>
              </a:rPr>
              <a:t>Sketch</a:t>
            </a:r>
          </a:p>
        </p:txBody>
      </p:sp>
      <p:sp>
        <p:nvSpPr>
          <p:cNvPr id="103" name="Rectangle 102">
            <a:extLst>
              <a:ext uri="{FF2B5EF4-FFF2-40B4-BE49-F238E27FC236}">
                <a16:creationId xmlns:a16="http://schemas.microsoft.com/office/drawing/2014/main" id="{F25D141C-B1E3-914F-90BB-305CBF1D6074}"/>
              </a:ext>
            </a:extLst>
          </p:cNvPr>
          <p:cNvSpPr/>
          <p:nvPr/>
        </p:nvSpPr>
        <p:spPr>
          <a:xfrm>
            <a:off x="5003696" y="3744542"/>
            <a:ext cx="1178076" cy="6197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Theta</a:t>
            </a:r>
          </a:p>
          <a:p>
            <a:pPr algn="ctr"/>
            <a:r>
              <a:rPr lang="en-US" dirty="0">
                <a:solidFill>
                  <a:schemeClr val="tx1"/>
                </a:solidFill>
              </a:rPr>
              <a:t>Sketch</a:t>
            </a:r>
          </a:p>
        </p:txBody>
      </p:sp>
      <p:sp>
        <p:nvSpPr>
          <p:cNvPr id="104" name="Rectangle 103">
            <a:extLst>
              <a:ext uri="{FF2B5EF4-FFF2-40B4-BE49-F238E27FC236}">
                <a16:creationId xmlns:a16="http://schemas.microsoft.com/office/drawing/2014/main" id="{EBEFFFAF-E0B4-0B4D-9723-98ABD589E827}"/>
              </a:ext>
            </a:extLst>
          </p:cNvPr>
          <p:cNvSpPr/>
          <p:nvPr/>
        </p:nvSpPr>
        <p:spPr>
          <a:xfrm>
            <a:off x="5003696" y="2688893"/>
            <a:ext cx="1178076" cy="6197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Theta</a:t>
            </a:r>
          </a:p>
          <a:p>
            <a:pPr algn="ctr"/>
            <a:r>
              <a:rPr lang="en-US" dirty="0">
                <a:solidFill>
                  <a:schemeClr val="tx1"/>
                </a:solidFill>
              </a:rPr>
              <a:t>Sketch</a:t>
            </a:r>
          </a:p>
        </p:txBody>
      </p:sp>
      <p:sp>
        <p:nvSpPr>
          <p:cNvPr id="105" name="Rectangle 104">
            <a:extLst>
              <a:ext uri="{FF2B5EF4-FFF2-40B4-BE49-F238E27FC236}">
                <a16:creationId xmlns:a16="http://schemas.microsoft.com/office/drawing/2014/main" id="{3CD54F40-FCBE-1443-810B-105907A1AB0D}"/>
              </a:ext>
            </a:extLst>
          </p:cNvPr>
          <p:cNvSpPr/>
          <p:nvPr/>
        </p:nvSpPr>
        <p:spPr>
          <a:xfrm>
            <a:off x="5003696" y="1633244"/>
            <a:ext cx="1178076" cy="6197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Theta</a:t>
            </a:r>
          </a:p>
          <a:p>
            <a:pPr algn="ctr"/>
            <a:r>
              <a:rPr lang="en-US" dirty="0">
                <a:solidFill>
                  <a:schemeClr val="tx1"/>
                </a:solidFill>
              </a:rPr>
              <a:t>Sketch</a:t>
            </a:r>
          </a:p>
        </p:txBody>
      </p:sp>
      <p:cxnSp>
        <p:nvCxnSpPr>
          <p:cNvPr id="108" name="Straight Arrow Connector 107">
            <a:extLst>
              <a:ext uri="{FF2B5EF4-FFF2-40B4-BE49-F238E27FC236}">
                <a16:creationId xmlns:a16="http://schemas.microsoft.com/office/drawing/2014/main" id="{08EFCA0F-52F7-7B4D-8E13-8BA8674EAD50}"/>
              </a:ext>
            </a:extLst>
          </p:cNvPr>
          <p:cNvCxnSpPr>
            <a:cxnSpLocks/>
            <a:stCxn id="105" idx="3"/>
            <a:endCxn id="63" idx="1"/>
          </p:cNvCxnSpPr>
          <p:nvPr/>
        </p:nvCxnSpPr>
        <p:spPr>
          <a:xfrm>
            <a:off x="6181772" y="1943122"/>
            <a:ext cx="2698794" cy="1494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5AC12C5-90E7-D34F-805A-A32948358FAD}"/>
              </a:ext>
            </a:extLst>
          </p:cNvPr>
          <p:cNvCxnSpPr>
            <a:cxnSpLocks/>
            <a:stCxn id="5" idx="4"/>
            <a:endCxn id="105" idx="1"/>
          </p:cNvCxnSpPr>
          <p:nvPr/>
        </p:nvCxnSpPr>
        <p:spPr>
          <a:xfrm flipV="1">
            <a:off x="2741269" y="1943122"/>
            <a:ext cx="2262427" cy="16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0B44D66-1D55-0D48-8390-47089F6E6826}"/>
              </a:ext>
            </a:extLst>
          </p:cNvPr>
          <p:cNvCxnSpPr>
            <a:cxnSpLocks/>
            <a:stCxn id="6" idx="4"/>
            <a:endCxn id="104" idx="1"/>
          </p:cNvCxnSpPr>
          <p:nvPr/>
        </p:nvCxnSpPr>
        <p:spPr>
          <a:xfrm flipV="1">
            <a:off x="2741269" y="2998771"/>
            <a:ext cx="2262427" cy="16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EB089B0-D2DB-7949-840C-12A64F4CA50E}"/>
              </a:ext>
            </a:extLst>
          </p:cNvPr>
          <p:cNvCxnSpPr>
            <a:cxnSpLocks/>
            <a:stCxn id="7" idx="4"/>
            <a:endCxn id="103" idx="1"/>
          </p:cNvCxnSpPr>
          <p:nvPr/>
        </p:nvCxnSpPr>
        <p:spPr>
          <a:xfrm flipV="1">
            <a:off x="2741269" y="4054420"/>
            <a:ext cx="2262427" cy="16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21A40CD-067E-864B-BA32-4E28D4C4738A}"/>
              </a:ext>
            </a:extLst>
          </p:cNvPr>
          <p:cNvSpPr/>
          <p:nvPr/>
        </p:nvSpPr>
        <p:spPr>
          <a:xfrm>
            <a:off x="1524001" y="1213567"/>
            <a:ext cx="4939683" cy="452048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43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5111</TotalTime>
  <Words>2311</Words>
  <Application>Microsoft Macintosh PowerPoint</Application>
  <PresentationFormat>Widescreen</PresentationFormat>
  <Paragraphs>646</Paragraphs>
  <Slides>78</Slides>
  <Notes>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Amazon Ember</vt:lpstr>
      <vt:lpstr>Arial</vt:lpstr>
      <vt:lpstr>Calibri</vt:lpstr>
      <vt:lpstr>Calibri Light</vt:lpstr>
      <vt:lpstr>CMU Serif Roman</vt:lpstr>
      <vt:lpstr>Courier New</vt:lpstr>
      <vt:lpstr>Office Theme</vt:lpstr>
      <vt:lpstr>Mergeable Summaries and the  DataSketches Library</vt:lpstr>
      <vt:lpstr>Single machine data processing</vt:lpstr>
      <vt:lpstr>Distributed storage</vt:lpstr>
      <vt:lpstr>Distributed compute (map/reduce, MPI, …) </vt:lpstr>
      <vt:lpstr>Distributed model (indexes, databases, Spark…) </vt:lpstr>
      <vt:lpstr>The streaming model</vt:lpstr>
      <vt:lpstr>Mergeable Summaries</vt:lpstr>
      <vt:lpstr>Unique Counting with Map Reduce</vt:lpstr>
      <vt:lpstr>Unique Counting with Mergeable Summaries</vt:lpstr>
      <vt:lpstr>Data Mining with Traditional Windowing</vt:lpstr>
      <vt:lpstr>Data Mining with Mergeable Summaries</vt:lpstr>
      <vt:lpstr>Dynamic Windowing with Mergeable Summaries</vt:lpstr>
      <vt:lpstr>OLAP with Mergeable Summaries</vt:lpstr>
      <vt:lpstr>IoT and Cloud Monitoring</vt:lpstr>
      <vt:lpstr>IoT and Cloud Monitoring</vt:lpstr>
      <vt:lpstr>Some Basic Problems are Impossible</vt:lpstr>
      <vt:lpstr>PowerPoint Presentation</vt:lpstr>
      <vt:lpstr>PowerPoint Presentation</vt:lpstr>
      <vt:lpstr>Production ready</vt:lpstr>
      <vt:lpstr>PowerPoint Presentation</vt:lpstr>
      <vt:lpstr>PowerPoint Presentation</vt:lpstr>
      <vt:lpstr>PowerPoint Presentation</vt:lpstr>
      <vt:lpstr>Problem Definition</vt:lpstr>
      <vt:lpstr>General Hashing Idea</vt:lpstr>
      <vt:lpstr>Our results</vt:lpstr>
      <vt:lpstr>Experimental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Definition</vt:lpstr>
      <vt:lpstr>Our Contributions</vt:lpstr>
      <vt:lpstr>PowerPoint Presentation</vt:lpstr>
      <vt:lpstr>PowerPoint Presentation</vt:lpstr>
      <vt:lpstr>PowerPoint Presentation</vt:lpstr>
      <vt:lpstr>PowerPoint Presentation</vt:lpstr>
      <vt:lpstr>PowerPoint Presentation</vt:lpstr>
      <vt:lpstr>Comparable Error</vt:lpstr>
      <vt:lpstr>Significantly Faster Updates</vt:lpstr>
      <vt:lpstr>PowerPoint Presentation</vt:lpstr>
      <vt:lpstr>Threading Machine Generated Email</vt:lpstr>
      <vt:lpstr>Threading Machine Generated Email</vt:lpstr>
      <vt:lpstr>PowerPoint Presentation</vt:lpstr>
      <vt:lpstr>PowerPoint Presentation</vt:lpstr>
      <vt:lpstr>PowerPoint Presentation</vt:lpstr>
      <vt:lpstr>Problem Definition</vt:lpstr>
      <vt:lpstr>Our result</vt:lpstr>
      <vt:lpstr>The basic buffer idea</vt:lpstr>
      <vt:lpstr>The basic buffer idea</vt:lpstr>
      <vt:lpstr>The basic buffer idea</vt:lpstr>
      <vt:lpstr>The basic buffer idea</vt:lpstr>
      <vt:lpstr>The basic buffer idea</vt:lpstr>
      <vt:lpstr>The basic buffer idea</vt:lpstr>
      <vt:lpstr>The basic buffer idea</vt:lpstr>
      <vt:lpstr>PowerPoint Presentation</vt:lpstr>
      <vt:lpstr>PowerPoint Presentation</vt:lpstr>
      <vt:lpstr>PowerPoint Presentation</vt:lpstr>
      <vt:lpstr>Agarwal, Cormode, Huang, Phillips, Wei, Yi  (1)</vt:lpstr>
      <vt:lpstr>Agarwal, Cormode, Huang, Phillips, Wei, Yi  (2)</vt:lpstr>
      <vt:lpstr>Lang, Karnin, Liberty (1)</vt:lpstr>
      <vt:lpstr>Lang, Karnin, Liberty (2)</vt:lpstr>
      <vt:lpstr>Experimental Results</vt:lpstr>
      <vt:lpstr>Even Newer Experimental Results</vt:lpstr>
      <vt:lpstr>PowerPoint Presentation</vt:lpstr>
      <vt:lpstr>PowerPoint Presentation</vt:lpstr>
      <vt:lpstr>PowerPoint Presentation</vt:lpstr>
      <vt:lpstr>PowerPoint Presentation</vt:lpstr>
      <vt:lpstr>PowerPoint Presentation</vt:lpstr>
      <vt:lpstr>ML and Coresets are intimately connected</vt:lpstr>
      <vt:lpstr>Warmup exercise…</vt:lpstr>
      <vt:lpstr>Universal Vector Balancing Lemma</vt:lpstr>
      <vt:lpstr>Results</vt:lpstr>
      <vt:lpstr>Results for density estimation</vt:lpstr>
      <vt:lpstr>There is still a lot of work…</vt:lpstr>
      <vt:lpstr>Pankaj K Agarwal, Sariel Har-Peled, and Kasturi R Varadarajan.  Geometric approximation via coresets. Combinatorial and computational geometry, 52:1–30, 2005.  Jeff M Phillips. Small and stable descriptors of distributions for geometric statistical problems. PhD thesis, 2009.   Jeff M. Phillips and Wai Ming Tai.  Improved coresets for kernel density estimates. Proceedings of the Twenty-Ninth Annual ACM-SIAM Symposium on Dis- crete Algorithms, SODA 2018   Dan Feldman and Michael Langberg.  A unified framework for approximating and clustering data. 2011  Jeff M. Phillips and Wai Ming Tai.  Near-optimal coresets of kernel density estimates   Elad Tolochinsky and Dan Feldman.  Coresets for monotonic functions with applications to deep  learning.  Sariel Har-Peled, Dan Roth, and Dav Zimak.  Maximum margin coresets for active and noise tolerant learning. IJCAI 2007   Sariel Har-Peled and Akash Kushal.  Smaller coresets for k-median and k-means clustering. The21st ACM Symposium on Computational Geometry, Pisa, Italy, June 6-8, 2005  Gurmeet Singh Manku, Sridhar Rajagopalan, and Bruce G. Lindsay.  Random sampling techniques for space efficient online computation of order statistics of large datasets.   Alexander Munteanu, Chris Schwiegelshohn, Christian Sohler, and David P. Woodruff.  On coresets for logistic regression.   Zohar S. Karnin, Kevin J. Lang, and Edo Liberty.  Optimal quantile approximation in streams. IEEE 57th Annual Symposium on Foundations of Computer Science, FOCS 2016   Peter L. Bartlett and Shahar Mendelson. Rademacher and gaussian complexities: Risk bounds and structural results. J. Mach. Learn. Res., 3:463–482, March 2003   Olivier Bachem, Mario Lucic, and Andreas Krause. Practical coreset constructions for machine learning   Wojciech Banaszczyk. Balancing vectors and gaussian measures of n-dimensional convex bodies. Random Struct. Algorithms, 12(4):351–360, July 1998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222</cp:revision>
  <cp:lastPrinted>2018-06-04T16:54:51Z</cp:lastPrinted>
  <dcterms:created xsi:type="dcterms:W3CDTF">2017-01-07T16:07:55Z</dcterms:created>
  <dcterms:modified xsi:type="dcterms:W3CDTF">2019-03-21T05:00:24Z</dcterms:modified>
</cp:coreProperties>
</file>